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9" r:id="rId3"/>
    <p:sldId id="285" r:id="rId4"/>
    <p:sldId id="260" r:id="rId5"/>
    <p:sldId id="284" r:id="rId6"/>
    <p:sldId id="282" r:id="rId7"/>
    <p:sldId id="283" r:id="rId8"/>
    <p:sldId id="294" r:id="rId9"/>
    <p:sldId id="296" r:id="rId10"/>
    <p:sldId id="295" r:id="rId11"/>
    <p:sldId id="274" r:id="rId12"/>
    <p:sldId id="275" r:id="rId13"/>
    <p:sldId id="264" r:id="rId14"/>
    <p:sldId id="286" r:id="rId15"/>
    <p:sldId id="265" r:id="rId16"/>
    <p:sldId id="267" r:id="rId17"/>
    <p:sldId id="269" r:id="rId18"/>
    <p:sldId id="272"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2" d="100"/>
          <a:sy n="82" d="100"/>
        </p:scale>
        <p:origin x="-12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499249-5871-4C81-88F8-E3791D9309C0}" type="datetimeFigureOut">
              <a:rPr lang="ru-RU" smtClean="0"/>
              <a:pPr/>
              <a:t>11.09.2016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155416-7653-4921-B9A4-3F8001A7E847}"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881A33-EE7D-47E8-88DE-B5A77129EB35}" type="slidenum">
              <a:rPr lang="ru-RU"/>
              <a:pPr/>
              <a:t>13</a:t>
            </a:fld>
            <a:endParaRPr lang="ru-RU"/>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5849D5-9CA3-40EB-9E73-D70041645069}" type="slidenum">
              <a:rPr lang="ru-RU"/>
              <a:pPr/>
              <a:t>15</a:t>
            </a:fld>
            <a:endParaRPr lang="ru-RU"/>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BBE0C2-3986-408F-AF43-18923575A419}" type="slidenum">
              <a:rPr lang="ru-RU"/>
              <a:pPr/>
              <a:t>16</a:t>
            </a:fld>
            <a:endParaRPr lang="ru-RU"/>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6AFEFB-4890-414C-9A7D-D4A7846557B0}" type="slidenum">
              <a:rPr lang="ru-RU"/>
              <a:pPr/>
              <a:t>17</a:t>
            </a:fld>
            <a:endParaRPr lang="ru-RU"/>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D34AE9-AD1B-4B0C-A309-C9DCB5AC7FDA}" type="slidenum">
              <a:rPr lang="ru-RU"/>
              <a:pPr/>
              <a:t>18</a:t>
            </a:fld>
            <a:endParaRPr lang="ru-RU"/>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8229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7200" y="3938588"/>
            <a:ext cx="8229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5AE324F7-D5B7-4A2D-AEB8-0306736B04AB}" type="slidenum">
              <a:rPr lang="ru-RU"/>
              <a:pPr/>
              <a:t>‹#›</a:t>
            </a:fld>
            <a:endParaRPr lang="ru-RU"/>
          </a:p>
        </p:txBody>
      </p:sp>
    </p:spTree>
  </p:cSld>
  <p:clrMapOvr>
    <a:masterClrMapping/>
  </p:clrMapOvr>
  <p:transition spd="slow">
    <p:cover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5225"/>
            <a:ext cx="2133600" cy="476250"/>
          </a:xfrm>
        </p:spPr>
        <p:txBody>
          <a:bodyPr/>
          <a:lstStyle>
            <a:lvl1pPr>
              <a:defRPr/>
            </a:lvl1pPr>
          </a:lstStyle>
          <a:p>
            <a:endParaRPr lang="ru-RU"/>
          </a:p>
        </p:txBody>
      </p:sp>
      <p:sp>
        <p:nvSpPr>
          <p:cNvPr id="7" name="Нижний колонтитул 6"/>
          <p:cNvSpPr>
            <a:spLocks noGrp="1"/>
          </p:cNvSpPr>
          <p:nvPr>
            <p:ph type="ftr" sz="quarter" idx="11"/>
          </p:nvPr>
        </p:nvSpPr>
        <p:spPr>
          <a:xfrm>
            <a:off x="3124200" y="6245225"/>
            <a:ext cx="2895600" cy="476250"/>
          </a:xfrm>
        </p:spPr>
        <p:txBody>
          <a:bodyPr/>
          <a:lstStyle>
            <a:lvl1pPr>
              <a:defRPr/>
            </a:lvl1pPr>
          </a:lstStyle>
          <a:p>
            <a:endParaRPr lang="ru-RU"/>
          </a:p>
        </p:txBody>
      </p:sp>
      <p:sp>
        <p:nvSpPr>
          <p:cNvPr id="8" name="Номер слайда 7"/>
          <p:cNvSpPr>
            <a:spLocks noGrp="1"/>
          </p:cNvSpPr>
          <p:nvPr>
            <p:ph type="sldNum" sz="quarter" idx="12"/>
          </p:nvPr>
        </p:nvSpPr>
        <p:spPr>
          <a:xfrm>
            <a:off x="6553200" y="6245225"/>
            <a:ext cx="2133600" cy="476250"/>
          </a:xfrm>
        </p:spPr>
        <p:txBody>
          <a:bodyPr/>
          <a:lstStyle>
            <a:lvl1pPr>
              <a:defRPr/>
            </a:lvl1pPr>
          </a:lstStyle>
          <a:p>
            <a:fld id="{CD374F88-2CEF-4E98-8EBC-1AC535FA798A}" type="slidenum">
              <a:rPr lang="ru-RU"/>
              <a:pPr/>
              <a:t>‹#›</a:t>
            </a:fld>
            <a:endParaRPr lang="ru-RU"/>
          </a:p>
        </p:txBody>
      </p:sp>
    </p:spTree>
  </p:cSld>
  <p:clrMapOvr>
    <a:masterClrMapping/>
  </p:clrMapOvr>
  <p:transition spd="slow">
    <p:cover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200"/>
            <a:ext cx="8229600" cy="8382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295400"/>
            <a:ext cx="3124200" cy="48307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733800" y="1295400"/>
            <a:ext cx="3124200" cy="48307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en-US"/>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3B4B2671-D56A-4236-95BC-948F509CB7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6839A9C-CB6E-4156-9291-2CF88C3D6792}" type="datetimeFigureOut">
              <a:rPr lang="ru-RU" smtClean="0"/>
              <a:pPr/>
              <a:t>11.09.2016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5BAAD6-4ABB-46D1-A2DA-2776D3B561E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39A9C-CB6E-4156-9291-2CF88C3D6792}" type="datetimeFigureOut">
              <a:rPr lang="ru-RU" smtClean="0"/>
              <a:pPr/>
              <a:t>11.09.2016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BAAD6-4ABB-46D1-A2DA-2776D3B561E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3.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251520" y="1124744"/>
            <a:ext cx="8686800" cy="1658813"/>
          </a:xfrm>
        </p:spPr>
        <p:txBody>
          <a:bodyPr>
            <a:normAutofit/>
          </a:bodyPr>
          <a:lstStyle/>
          <a:p>
            <a:pPr algn="ctr">
              <a:buNone/>
            </a:pPr>
            <a:r>
              <a:rPr lang="ru-RU" sz="2800" b="1" dirty="0" smtClean="0">
                <a:solidFill>
                  <a:srgbClr val="002060"/>
                </a:solidFill>
                <a:latin typeface="Times New Roman" pitchFamily="18" charset="0"/>
                <a:cs typeface="Times New Roman" pitchFamily="18" charset="0"/>
              </a:rPr>
              <a:t>«Электрическое поле. Действие электрического поля на заряды</a:t>
            </a:r>
            <a:r>
              <a:rPr lang="ru-RU" sz="2800" b="1" dirty="0" smtClean="0">
                <a:solidFill>
                  <a:srgbClr val="002060"/>
                </a:solidFill>
                <a:latin typeface="Times New Roman" pitchFamily="18" charset="0"/>
                <a:cs typeface="Times New Roman" pitchFamily="18" charset="0"/>
              </a:rPr>
              <a:t>»</a:t>
            </a:r>
            <a:endParaRPr lang="ru-RU" sz="2800" b="1" dirty="0" smtClean="0">
              <a:solidFill>
                <a:srgbClr val="002060"/>
              </a:solidFill>
              <a:latin typeface="Times New Roman" pitchFamily="18" charset="0"/>
              <a:cs typeface="Times New Roman" pitchFamily="18" charset="0"/>
            </a:endParaRPr>
          </a:p>
        </p:txBody>
      </p:sp>
      <p:pic>
        <p:nvPicPr>
          <p:cNvPr id="4" name="Picture 2" descr="C:\Users\us\Downloads\0011-016-Silovye-linii-elektricheskogo-polja.png"/>
          <p:cNvPicPr>
            <a:picLocks noChangeAspect="1" noChangeArrowheads="1"/>
          </p:cNvPicPr>
          <p:nvPr/>
        </p:nvPicPr>
        <p:blipFill>
          <a:blip r:embed="rId3" cstate="print"/>
          <a:srcRect/>
          <a:stretch>
            <a:fillRect/>
          </a:stretch>
        </p:blipFill>
        <p:spPr bwMode="auto">
          <a:xfrm>
            <a:off x="467544" y="2564904"/>
            <a:ext cx="3168351" cy="1872208"/>
          </a:xfrm>
          <a:prstGeom prst="rect">
            <a:avLst/>
          </a:prstGeom>
          <a:ln>
            <a:noFill/>
          </a:ln>
          <a:effectLst>
            <a:outerShdw blurRad="292100" dist="139700" dir="2700000" algn="tl" rotWithShape="0">
              <a:srgbClr val="333333">
                <a:alpha val="65000"/>
              </a:srgbClr>
            </a:outerShdw>
          </a:effectLst>
        </p:spPr>
      </p:pic>
      <p:pic>
        <p:nvPicPr>
          <p:cNvPr id="5" name="Picture 3" descr="C:\Users\us\Downloads\Ris24_2_fizika_9kl_5.jpg"/>
          <p:cNvPicPr>
            <a:picLocks noChangeAspect="1" noChangeArrowheads="1"/>
          </p:cNvPicPr>
          <p:nvPr/>
        </p:nvPicPr>
        <p:blipFill>
          <a:blip r:embed="rId4" cstate="print"/>
          <a:srcRect/>
          <a:stretch>
            <a:fillRect/>
          </a:stretch>
        </p:blipFill>
        <p:spPr bwMode="auto">
          <a:xfrm>
            <a:off x="5580112" y="2492896"/>
            <a:ext cx="2832315" cy="212423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7410" name="Rectangle 2"/>
          <p:cNvSpPr>
            <a:spLocks noGrp="1" noChangeArrowheads="1"/>
          </p:cNvSpPr>
          <p:nvPr>
            <p:ph type="title"/>
          </p:nvPr>
        </p:nvSpPr>
        <p:spPr>
          <a:xfrm flipV="1">
            <a:off x="900113" y="-1684338"/>
            <a:ext cx="7772400" cy="358775"/>
          </a:xfrm>
        </p:spPr>
        <p:txBody>
          <a:bodyPr>
            <a:normAutofit fontScale="90000"/>
          </a:bodyPr>
          <a:lstStyle/>
          <a:p>
            <a:endParaRPr lang="ru-RU" sz="3800"/>
          </a:p>
        </p:txBody>
      </p:sp>
      <p:sp>
        <p:nvSpPr>
          <p:cNvPr id="17411" name="Rectangle 3"/>
          <p:cNvSpPr>
            <a:spLocks noGrp="1" noChangeArrowheads="1"/>
          </p:cNvSpPr>
          <p:nvPr>
            <p:ph type="body" idx="1"/>
          </p:nvPr>
        </p:nvSpPr>
        <p:spPr>
          <a:xfrm>
            <a:off x="3074640" y="1052736"/>
            <a:ext cx="6069360" cy="3805883"/>
          </a:xfrm>
        </p:spPr>
        <p:txBody>
          <a:bodyPr>
            <a:normAutofit fontScale="92500" lnSpcReduction="20000"/>
          </a:bodyPr>
          <a:lstStyle/>
          <a:p>
            <a:r>
              <a:rPr lang="ru-RU" sz="2400" dirty="0"/>
              <a:t>Основные труды Фарадея относятся к электричеству и магнетизму. В 1821 г. он создал первую модель электродвигателя. В течение последующих 10 лет Фарадей занимался исследованием связи между электрическими и магнитными явлениями. Используя огромный экспериментальный материал, он доказал тождественность известных тогда видов электричества: «животного», «магнитного», термоэлектричества, электричества, возникающего от трения, гальванического электричества. </a:t>
            </a:r>
          </a:p>
        </p:txBody>
      </p:sp>
      <p:pic>
        <p:nvPicPr>
          <p:cNvPr id="17412" name="Рисунок 6"/>
          <p:cNvPicPr>
            <a:picLocks noChangeAspect="1" noChangeArrowheads="1"/>
          </p:cNvPicPr>
          <p:nvPr/>
        </p:nvPicPr>
        <p:blipFill>
          <a:blip r:embed="rId3" cstate="print"/>
          <a:srcRect/>
          <a:stretch>
            <a:fillRect/>
          </a:stretch>
        </p:blipFill>
        <p:spPr bwMode="auto">
          <a:xfrm>
            <a:off x="-1" y="0"/>
            <a:ext cx="3385663" cy="443711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098" name="Rectangle 2"/>
          <p:cNvSpPr>
            <a:spLocks noGrp="1" noChangeArrowheads="1"/>
          </p:cNvSpPr>
          <p:nvPr>
            <p:ph type="title"/>
          </p:nvPr>
        </p:nvSpPr>
        <p:spPr/>
        <p:txBody>
          <a:bodyPr>
            <a:normAutofit fontScale="90000"/>
          </a:bodyPr>
          <a:lstStyle/>
          <a:p>
            <a:r>
              <a:rPr lang="ru-RU" sz="4000"/>
              <a:t>Близкодействие и действие на расстоянии</a:t>
            </a:r>
          </a:p>
        </p:txBody>
      </p:sp>
      <p:sp>
        <p:nvSpPr>
          <p:cNvPr id="4099" name="Rectangle 3"/>
          <p:cNvSpPr>
            <a:spLocks noGrp="1" noChangeArrowheads="1"/>
          </p:cNvSpPr>
          <p:nvPr>
            <p:ph type="body" idx="1"/>
          </p:nvPr>
        </p:nvSpPr>
        <p:spPr/>
        <p:txBody>
          <a:bodyPr/>
          <a:lstStyle/>
          <a:p>
            <a:pPr>
              <a:lnSpc>
                <a:spcPct val="90000"/>
              </a:lnSpc>
            </a:pPr>
            <a:r>
              <a:rPr lang="ru-RU" b="1" i="1"/>
              <a:t>Дальнодействие</a:t>
            </a:r>
            <a:r>
              <a:rPr lang="ru-RU"/>
              <a:t>: действие осуществляется без участия какого бы то ни было посредника и мгновенно передается от одного тела к другому.</a:t>
            </a:r>
          </a:p>
          <a:p>
            <a:pPr>
              <a:lnSpc>
                <a:spcPct val="90000"/>
              </a:lnSpc>
            </a:pPr>
            <a:r>
              <a:rPr lang="ru-RU" b="1" i="1"/>
              <a:t>Близкодействие</a:t>
            </a:r>
            <a:r>
              <a:rPr lang="ru-RU"/>
              <a:t>: всякое действие от одного тела к другому передается с конечной скоростью от точки к точке через среду, которую мы не наблюдаем.</a:t>
            </a:r>
            <a:endParaRPr lang="ru-RU" i="1"/>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2530" name="Rectangle 2"/>
          <p:cNvSpPr>
            <a:spLocks noGrp="1" noChangeArrowheads="1"/>
          </p:cNvSpPr>
          <p:nvPr>
            <p:ph type="title"/>
          </p:nvPr>
        </p:nvSpPr>
        <p:spPr/>
        <p:txBody>
          <a:bodyPr>
            <a:normAutofit fontScale="90000"/>
          </a:bodyPr>
          <a:lstStyle/>
          <a:p>
            <a:r>
              <a:rPr lang="ru-RU" sz="4000"/>
              <a:t>Теория близкодействия</a:t>
            </a:r>
            <a:r>
              <a:rPr lang="en-US" sz="4000"/>
              <a:t/>
            </a:r>
            <a:br>
              <a:rPr lang="en-US" sz="4000"/>
            </a:br>
            <a:r>
              <a:rPr lang="en-US" sz="4000"/>
              <a:t>(</a:t>
            </a:r>
            <a:r>
              <a:rPr lang="ru-RU" sz="4000" i="1"/>
              <a:t>М.Фарадей,1791 – 1867)</a:t>
            </a:r>
            <a:endParaRPr lang="ru-RU" sz="4000"/>
          </a:p>
        </p:txBody>
      </p:sp>
      <p:sp>
        <p:nvSpPr>
          <p:cNvPr id="22531" name="Rectangle 3"/>
          <p:cNvSpPr>
            <a:spLocks noGrp="1" noChangeArrowheads="1"/>
          </p:cNvSpPr>
          <p:nvPr>
            <p:ph type="body" idx="1"/>
          </p:nvPr>
        </p:nvSpPr>
        <p:spPr>
          <a:xfrm>
            <a:off x="468313" y="1628775"/>
            <a:ext cx="8229600" cy="4525963"/>
          </a:xfrm>
        </p:spPr>
        <p:txBody>
          <a:bodyPr/>
          <a:lstStyle/>
          <a:p>
            <a:pPr>
              <a:buFontTx/>
              <a:buNone/>
            </a:pPr>
            <a:r>
              <a:rPr lang="ru-RU"/>
              <a:t>                 </a:t>
            </a:r>
            <a:r>
              <a:rPr lang="ru-RU" sz="2400"/>
              <a:t>Неподвижный заряд, </a:t>
            </a:r>
            <a:r>
              <a:rPr lang="en-US" sz="2400" i="1"/>
              <a:t>q</a:t>
            </a:r>
            <a:r>
              <a:rPr lang="en-US" sz="2400" i="1" baseline="-25000"/>
              <a:t>1</a:t>
            </a:r>
          </a:p>
          <a:p>
            <a:endParaRPr lang="ru-RU" sz="2400" baseline="-25000"/>
          </a:p>
          <a:p>
            <a:pPr>
              <a:buFontTx/>
              <a:buNone/>
            </a:pPr>
            <a:r>
              <a:rPr lang="en-US" sz="2400"/>
              <a:t>             </a:t>
            </a:r>
            <a:r>
              <a:rPr lang="ru-RU" sz="2400"/>
              <a:t>Создает                             Действует на</a:t>
            </a:r>
          </a:p>
          <a:p>
            <a:pPr>
              <a:buFontTx/>
              <a:buNone/>
            </a:pPr>
            <a:endParaRPr lang="ru-RU" sz="2400"/>
          </a:p>
          <a:p>
            <a:pPr>
              <a:buFontTx/>
              <a:buNone/>
            </a:pPr>
            <a:r>
              <a:rPr lang="ru-RU" sz="2400"/>
              <a:t>Электрическое поле,              Электрическое поле,</a:t>
            </a:r>
          </a:p>
          <a:p>
            <a:pPr>
              <a:buFontTx/>
              <a:buNone/>
            </a:pPr>
            <a:r>
              <a:rPr lang="ru-RU" sz="2400"/>
              <a:t>          </a:t>
            </a:r>
            <a:r>
              <a:rPr lang="ru-RU" sz="2400" i="1"/>
              <a:t>Е</a:t>
            </a:r>
            <a:r>
              <a:rPr lang="ru-RU" sz="2400" i="1" baseline="-25000"/>
              <a:t>1</a:t>
            </a:r>
            <a:r>
              <a:rPr lang="ru-RU" sz="2400" i="1"/>
              <a:t>                                                Е</a:t>
            </a:r>
            <a:r>
              <a:rPr lang="ru-RU" sz="2400" i="1" baseline="-25000"/>
              <a:t>2</a:t>
            </a:r>
            <a:endParaRPr lang="ru-RU" sz="2400" i="1"/>
          </a:p>
          <a:p>
            <a:pPr>
              <a:buFontTx/>
              <a:buNone/>
            </a:pPr>
            <a:endParaRPr lang="ru-RU" sz="2400" i="1"/>
          </a:p>
          <a:p>
            <a:pPr>
              <a:buFontTx/>
              <a:buNone/>
            </a:pPr>
            <a:r>
              <a:rPr lang="en-US" sz="2400"/>
              <a:t>    </a:t>
            </a:r>
            <a:r>
              <a:rPr lang="ru-RU" sz="2400"/>
              <a:t>Действует на                             Создает</a:t>
            </a:r>
          </a:p>
          <a:p>
            <a:pPr>
              <a:buFontTx/>
              <a:buNone/>
            </a:pPr>
            <a:endParaRPr lang="ru-RU" sz="2400"/>
          </a:p>
          <a:p>
            <a:pPr>
              <a:buFontTx/>
              <a:buNone/>
            </a:pPr>
            <a:r>
              <a:rPr lang="ru-RU" sz="2400"/>
              <a:t>                           Другой заряд, </a:t>
            </a:r>
            <a:r>
              <a:rPr lang="en-US" sz="2400" i="1"/>
              <a:t>q</a:t>
            </a:r>
            <a:r>
              <a:rPr lang="en-US" sz="2400" i="1" baseline="-25000"/>
              <a:t>2</a:t>
            </a:r>
            <a:r>
              <a:rPr lang="ru-RU" sz="2400"/>
              <a:t>  </a:t>
            </a:r>
            <a:r>
              <a:rPr lang="ru-RU" sz="2400" baseline="-25000"/>
              <a:t>  </a:t>
            </a:r>
            <a:endParaRPr lang="ru-RU" sz="2400"/>
          </a:p>
          <a:p>
            <a:pPr>
              <a:buFontTx/>
              <a:buNone/>
            </a:pPr>
            <a:endParaRPr lang="en-US" sz="2400" baseline="-25000"/>
          </a:p>
          <a:p>
            <a:pPr>
              <a:buFontTx/>
              <a:buNone/>
            </a:pPr>
            <a:endParaRPr lang="ru-RU" sz="2400" baseline="-25000"/>
          </a:p>
        </p:txBody>
      </p:sp>
      <p:sp>
        <p:nvSpPr>
          <p:cNvPr id="22537" name="Line 9"/>
          <p:cNvSpPr>
            <a:spLocks noChangeShapeType="1"/>
          </p:cNvSpPr>
          <p:nvPr/>
        </p:nvSpPr>
        <p:spPr bwMode="auto">
          <a:xfrm>
            <a:off x="3059113" y="2133600"/>
            <a:ext cx="0" cy="1366838"/>
          </a:xfrm>
          <a:prstGeom prst="line">
            <a:avLst/>
          </a:prstGeom>
          <a:noFill/>
          <a:ln w="38100">
            <a:solidFill>
              <a:schemeClr val="tx1"/>
            </a:solidFill>
            <a:round/>
            <a:headEnd/>
            <a:tailEnd type="triangle" w="med" len="med"/>
          </a:ln>
          <a:effectLst/>
        </p:spPr>
        <p:txBody>
          <a:bodyPr/>
          <a:lstStyle/>
          <a:p>
            <a:endParaRPr lang="ru-RU"/>
          </a:p>
        </p:txBody>
      </p:sp>
      <p:sp>
        <p:nvSpPr>
          <p:cNvPr id="22538" name="Line 10"/>
          <p:cNvSpPr>
            <a:spLocks noChangeShapeType="1"/>
          </p:cNvSpPr>
          <p:nvPr/>
        </p:nvSpPr>
        <p:spPr bwMode="auto">
          <a:xfrm>
            <a:off x="2987675" y="3789363"/>
            <a:ext cx="0" cy="1800225"/>
          </a:xfrm>
          <a:prstGeom prst="line">
            <a:avLst/>
          </a:prstGeom>
          <a:noFill/>
          <a:ln w="38100">
            <a:solidFill>
              <a:schemeClr val="tx1"/>
            </a:solidFill>
            <a:round/>
            <a:headEnd/>
            <a:tailEnd type="triangle" w="med" len="med"/>
          </a:ln>
          <a:effectLst/>
        </p:spPr>
        <p:txBody>
          <a:bodyPr/>
          <a:lstStyle/>
          <a:p>
            <a:endParaRPr lang="ru-RU"/>
          </a:p>
        </p:txBody>
      </p:sp>
      <p:sp>
        <p:nvSpPr>
          <p:cNvPr id="22539" name="Line 11"/>
          <p:cNvSpPr>
            <a:spLocks noChangeShapeType="1"/>
          </p:cNvSpPr>
          <p:nvPr/>
        </p:nvSpPr>
        <p:spPr bwMode="auto">
          <a:xfrm flipH="1" flipV="1">
            <a:off x="5003800" y="3789363"/>
            <a:ext cx="0" cy="1800225"/>
          </a:xfrm>
          <a:prstGeom prst="line">
            <a:avLst/>
          </a:prstGeom>
          <a:noFill/>
          <a:ln w="38100">
            <a:solidFill>
              <a:schemeClr val="tx1"/>
            </a:solidFill>
            <a:round/>
            <a:headEnd/>
            <a:tailEnd type="triangle" w="med" len="med"/>
          </a:ln>
          <a:effectLst/>
        </p:spPr>
        <p:txBody>
          <a:bodyPr/>
          <a:lstStyle/>
          <a:p>
            <a:endParaRPr lang="ru-RU"/>
          </a:p>
        </p:txBody>
      </p:sp>
      <p:sp>
        <p:nvSpPr>
          <p:cNvPr id="22540" name="Line 12"/>
          <p:cNvSpPr>
            <a:spLocks noChangeShapeType="1"/>
          </p:cNvSpPr>
          <p:nvPr/>
        </p:nvSpPr>
        <p:spPr bwMode="auto">
          <a:xfrm flipV="1">
            <a:off x="5003800" y="2133600"/>
            <a:ext cx="0" cy="1295400"/>
          </a:xfrm>
          <a:prstGeom prst="line">
            <a:avLst/>
          </a:prstGeom>
          <a:noFill/>
          <a:ln w="38100">
            <a:solidFill>
              <a:schemeClr val="tx1"/>
            </a:solidFill>
            <a:round/>
            <a:headEnd/>
            <a:tailEnd type="triangle" w="med" len="med"/>
          </a:ln>
          <a:effectLst/>
        </p:spPr>
        <p:txBody>
          <a:bodyPr/>
          <a:lstStyle/>
          <a:p>
            <a:endParaRPr lang="ru-RU"/>
          </a:p>
        </p:txBody>
      </p:sp>
      <p:sp>
        <p:nvSpPr>
          <p:cNvPr id="22541" name="Line 13"/>
          <p:cNvSpPr>
            <a:spLocks noChangeShapeType="1"/>
          </p:cNvSpPr>
          <p:nvPr/>
        </p:nvSpPr>
        <p:spPr bwMode="auto">
          <a:xfrm>
            <a:off x="1403350" y="3789363"/>
            <a:ext cx="288925" cy="0"/>
          </a:xfrm>
          <a:prstGeom prst="line">
            <a:avLst/>
          </a:prstGeom>
          <a:noFill/>
          <a:ln w="9525">
            <a:solidFill>
              <a:schemeClr val="tx1"/>
            </a:solidFill>
            <a:round/>
            <a:headEnd/>
            <a:tailEnd type="triangle" w="med" len="med"/>
          </a:ln>
          <a:effectLst/>
        </p:spPr>
        <p:txBody>
          <a:bodyPr/>
          <a:lstStyle/>
          <a:p>
            <a:endParaRPr lang="ru-RU"/>
          </a:p>
        </p:txBody>
      </p:sp>
      <p:sp>
        <p:nvSpPr>
          <p:cNvPr id="22542" name="Line 14"/>
          <p:cNvSpPr>
            <a:spLocks noChangeShapeType="1"/>
          </p:cNvSpPr>
          <p:nvPr/>
        </p:nvSpPr>
        <p:spPr bwMode="auto">
          <a:xfrm>
            <a:off x="5795963" y="3789363"/>
            <a:ext cx="288925" cy="0"/>
          </a:xfrm>
          <a:prstGeom prst="line">
            <a:avLst/>
          </a:prstGeom>
          <a:noFill/>
          <a:ln w="9525">
            <a:solidFill>
              <a:schemeClr val="tx1"/>
            </a:solidFill>
            <a:round/>
            <a:headEnd/>
            <a:tailEnd type="triangle" w="med" len="med"/>
          </a:ln>
          <a:effectLst/>
        </p:spPr>
        <p:txBody>
          <a:bodyPr/>
          <a:lstStyle/>
          <a:p>
            <a:endParaRPr lang="ru-RU"/>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Дом\Desktop\himiya-5.jpg"/>
          <p:cNvPicPr>
            <a:picLocks noChangeAspect="1" noChangeArrowheads="1"/>
          </p:cNvPicPr>
          <p:nvPr/>
        </p:nvPicPr>
        <p:blipFill>
          <a:blip r:embed="rId4"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body" idx="1"/>
          </p:nvPr>
        </p:nvSpPr>
        <p:spPr>
          <a:xfrm>
            <a:off x="1370013" y="692150"/>
            <a:ext cx="7772400" cy="5832475"/>
          </a:xfrm>
        </p:spPr>
        <p:txBody>
          <a:bodyPr/>
          <a:lstStyle/>
          <a:p>
            <a:pPr marL="609600" indent="-609600">
              <a:buFontTx/>
              <a:buAutoNum type="arabicPeriod"/>
            </a:pPr>
            <a:r>
              <a:rPr lang="ru-RU" sz="2800" dirty="0"/>
              <a:t>Вокруг заряда существует </a:t>
            </a:r>
            <a:r>
              <a:rPr lang="ru-RU" sz="2800" dirty="0" err="1"/>
              <a:t>эл</a:t>
            </a:r>
            <a:r>
              <a:rPr lang="ru-RU" sz="2800" dirty="0"/>
              <a:t>. поле. Оно создаётся только </a:t>
            </a:r>
            <a:r>
              <a:rPr lang="ru-RU" sz="2800" dirty="0" err="1"/>
              <a:t>эл</a:t>
            </a:r>
            <a:r>
              <a:rPr lang="ru-RU" sz="2800" dirty="0"/>
              <a:t>. зарядом, существует в пространстве, окружающем заряд и неразрывно с ним связано.  </a:t>
            </a:r>
            <a:r>
              <a:rPr lang="ru-RU" sz="2800" b="1" i="1" dirty="0">
                <a:solidFill>
                  <a:srgbClr val="CC0000"/>
                </a:solidFill>
                <a:latin typeface="Times New Roman" pitchFamily="18" charset="0"/>
              </a:rPr>
              <a:t>Электрический заряд и электрическое поле не могут существовать друг без друга.</a:t>
            </a:r>
          </a:p>
          <a:p>
            <a:pPr marL="609600" indent="-609600">
              <a:buFontTx/>
              <a:buAutoNum type="arabicPeriod"/>
            </a:pPr>
            <a:r>
              <a:rPr lang="ru-RU" sz="2800" dirty="0"/>
              <a:t>Эл. поле действует на внесённый в него электрический заряд с определённой силой.</a:t>
            </a:r>
          </a:p>
          <a:p>
            <a:pPr marL="609600" indent="-609600"/>
            <a:endParaRPr lang="ru-RU" dirty="0"/>
          </a:p>
        </p:txBody>
      </p:sp>
      <p:graphicFrame>
        <p:nvGraphicFramePr>
          <p:cNvPr id="11265" name="Object 1"/>
          <p:cNvGraphicFramePr>
            <a:graphicFrameLocks noChangeAspect="1"/>
          </p:cNvGraphicFramePr>
          <p:nvPr/>
        </p:nvGraphicFramePr>
        <p:xfrm>
          <a:off x="2987824" y="4725144"/>
          <a:ext cx="3024187" cy="1366837"/>
        </p:xfrm>
        <a:graphic>
          <a:graphicData uri="http://schemas.openxmlformats.org/presentationml/2006/ole">
            <p:oleObj spid="_x0000_s11265" name="Формула" r:id="rId5" imgW="990170" imgH="431613"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2291" name="Rectangle 3"/>
          <p:cNvSpPr>
            <a:spLocks noGrp="1" noChangeArrowheads="1"/>
          </p:cNvSpPr>
          <p:nvPr>
            <p:ph type="body" sz="half" idx="1"/>
          </p:nvPr>
        </p:nvSpPr>
        <p:spPr>
          <a:xfrm>
            <a:off x="179388" y="1295400"/>
            <a:ext cx="6697662" cy="4830763"/>
          </a:xfrm>
        </p:spPr>
        <p:txBody>
          <a:bodyPr/>
          <a:lstStyle/>
          <a:p>
            <a:pPr>
              <a:buFontTx/>
              <a:buNone/>
            </a:pPr>
            <a:r>
              <a:rPr lang="ru-RU" sz="1800" dirty="0"/>
              <a:t>     Электрическое поле заряда действует с некоторой силой F </a:t>
            </a:r>
            <a:r>
              <a:rPr lang="ru-RU" sz="1800" dirty="0" err="1"/>
              <a:t>эл</a:t>
            </a:r>
            <a:r>
              <a:rPr lang="ru-RU" sz="1800" dirty="0"/>
              <a:t> на всякий другой заряд, помещенный в поле данного заряда.</a:t>
            </a:r>
          </a:p>
        </p:txBody>
      </p:sp>
      <p:pic>
        <p:nvPicPr>
          <p:cNvPr id="12292" name="Picture 4" descr="73"/>
          <p:cNvPicPr>
            <a:picLocks noGrp="1" noChangeAspect="1" noChangeArrowheads="1"/>
          </p:cNvPicPr>
          <p:nvPr>
            <p:ph sz="half" idx="2"/>
          </p:nvPr>
        </p:nvPicPr>
        <p:blipFill>
          <a:blip r:embed="rId3" cstate="print"/>
          <a:srcRect/>
          <a:stretch>
            <a:fillRect/>
          </a:stretch>
        </p:blipFill>
        <p:spPr>
          <a:xfrm>
            <a:off x="2195513" y="2276475"/>
            <a:ext cx="2160587" cy="1497013"/>
          </a:xfrm>
          <a:noFill/>
          <a:ln/>
        </p:spPr>
      </p:pic>
      <p:sp>
        <p:nvSpPr>
          <p:cNvPr id="12295" name="Rectangle 7"/>
          <p:cNvSpPr>
            <a:spLocks noChangeArrowheads="1"/>
          </p:cNvSpPr>
          <p:nvPr/>
        </p:nvSpPr>
        <p:spPr bwMode="auto">
          <a:xfrm>
            <a:off x="539750" y="3933825"/>
            <a:ext cx="6337300" cy="1588127"/>
          </a:xfrm>
          <a:prstGeom prst="rect">
            <a:avLst/>
          </a:prstGeom>
          <a:noFill/>
          <a:ln w="9525">
            <a:noFill/>
            <a:miter lim="800000"/>
            <a:headEnd/>
            <a:tailEnd/>
          </a:ln>
          <a:effectLst/>
        </p:spPr>
        <p:txBody>
          <a:bodyPr>
            <a:spAutoFit/>
          </a:bodyPr>
          <a:lstStyle/>
          <a:p>
            <a:pPr>
              <a:lnSpc>
                <a:spcPct val="90000"/>
              </a:lnSpc>
              <a:spcBef>
                <a:spcPct val="20000"/>
              </a:spcBef>
            </a:pPr>
            <a:r>
              <a:rPr lang="ru-RU" dirty="0"/>
              <a:t>Сила с которой электрическое поле действует на внесенный в него заряд, называется электрической силой. Она направлена всегда вдоль силовых линий электрического поля. Действие электрического поля зависит от расстояния, чем меньше расстояние до заряда, образующего поле, тем сильней действие поля (тем больше электрическая сила).</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3000"/>
                                        <p:tgtEl>
                                          <p:spTgt spid="12291">
                                            <p:txEl>
                                              <p:pRg st="0" end="0"/>
                                            </p:txEl>
                                          </p:spTgt>
                                        </p:tgtEl>
                                      </p:cBhvr>
                                    </p:animEffect>
                                    <p:anim calcmode="lin" valueType="num">
                                      <p:cBhvr>
                                        <p:cTn id="8" dur="3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2700" decel="100000" fill="hold"/>
                                        <p:tgtEl>
                                          <p:spTgt spid="12291">
                                            <p:txEl>
                                              <p:pRg st="0" end="0"/>
                                            </p:txEl>
                                          </p:spTgt>
                                        </p:tgtEl>
                                        <p:attrNameLst>
                                          <p:attrName>ppt_y</p:attrName>
                                        </p:attrNameLst>
                                      </p:cBhvr>
                                      <p:tavLst>
                                        <p:tav tm="0">
                                          <p:val>
                                            <p:strVal val="#ppt_y+1"/>
                                          </p:val>
                                        </p:tav>
                                        <p:tav tm="100000">
                                          <p:val>
                                            <p:strVal val="#ppt_y-.03"/>
                                          </p:val>
                                        </p:tav>
                                      </p:tavLst>
                                    </p:anim>
                                    <p:anim calcmode="lin" valueType="num">
                                      <p:cBhvr>
                                        <p:cTn id="10" dur="300" accel="100000" fill="hold">
                                          <p:stCondLst>
                                            <p:cond delay="2700"/>
                                          </p:stCondLst>
                                        </p:cTn>
                                        <p:tgtEl>
                                          <p:spTgt spid="1229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2292"/>
                                        </p:tgtEl>
                                        <p:attrNameLst>
                                          <p:attrName>style.visibility</p:attrName>
                                        </p:attrNameLst>
                                      </p:cBhvr>
                                      <p:to>
                                        <p:strVal val="visible"/>
                                      </p:to>
                                    </p:set>
                                    <p:animEffect transition="in" filter="fade">
                                      <p:cBhvr>
                                        <p:cTn id="15" dur="5000"/>
                                        <p:tgtEl>
                                          <p:spTgt spid="12292"/>
                                        </p:tgtEl>
                                      </p:cBhvr>
                                    </p:animEffect>
                                    <p:anim calcmode="lin" valueType="num">
                                      <p:cBhvr>
                                        <p:cTn id="16" dur="5000" fill="hold"/>
                                        <p:tgtEl>
                                          <p:spTgt spid="12292"/>
                                        </p:tgtEl>
                                        <p:attrNameLst>
                                          <p:attrName>ppt_x</p:attrName>
                                        </p:attrNameLst>
                                      </p:cBhvr>
                                      <p:tavLst>
                                        <p:tav tm="0">
                                          <p:val>
                                            <p:strVal val="#ppt_x"/>
                                          </p:val>
                                        </p:tav>
                                        <p:tav tm="100000">
                                          <p:val>
                                            <p:strVal val="#ppt_x"/>
                                          </p:val>
                                        </p:tav>
                                      </p:tavLst>
                                    </p:anim>
                                    <p:anim calcmode="lin" valueType="num">
                                      <p:cBhvr>
                                        <p:cTn id="17" dur="4500" decel="100000" fill="hold"/>
                                        <p:tgtEl>
                                          <p:spTgt spid="12292"/>
                                        </p:tgtEl>
                                        <p:attrNameLst>
                                          <p:attrName>ppt_y</p:attrName>
                                        </p:attrNameLst>
                                      </p:cBhvr>
                                      <p:tavLst>
                                        <p:tav tm="0">
                                          <p:val>
                                            <p:strVal val="#ppt_y+1"/>
                                          </p:val>
                                        </p:tav>
                                        <p:tav tm="100000">
                                          <p:val>
                                            <p:strVal val="#ppt_y-.03"/>
                                          </p:val>
                                        </p:tav>
                                      </p:tavLst>
                                    </p:anim>
                                    <p:anim calcmode="lin" valueType="num">
                                      <p:cBhvr>
                                        <p:cTn id="18" dur="500" accel="100000" fill="hold">
                                          <p:stCondLst>
                                            <p:cond delay="4500"/>
                                          </p:stCondLst>
                                        </p:cTn>
                                        <p:tgtEl>
                                          <p:spTgt spid="12292"/>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2295"/>
                                        </p:tgtEl>
                                        <p:attrNameLst>
                                          <p:attrName>style.visibility</p:attrName>
                                        </p:attrNameLst>
                                      </p:cBhvr>
                                      <p:to>
                                        <p:strVal val="visible"/>
                                      </p:to>
                                    </p:set>
                                    <p:animEffect transition="in" filter="fade">
                                      <p:cBhvr>
                                        <p:cTn id="23" dur="2000"/>
                                        <p:tgtEl>
                                          <p:spTgt spid="12295"/>
                                        </p:tgtEl>
                                      </p:cBhvr>
                                    </p:animEffect>
                                    <p:anim calcmode="lin" valueType="num">
                                      <p:cBhvr>
                                        <p:cTn id="24" dur="2000" fill="hold"/>
                                        <p:tgtEl>
                                          <p:spTgt spid="12295"/>
                                        </p:tgtEl>
                                        <p:attrNameLst>
                                          <p:attrName>ppt_x</p:attrName>
                                        </p:attrNameLst>
                                      </p:cBhvr>
                                      <p:tavLst>
                                        <p:tav tm="0">
                                          <p:val>
                                            <p:strVal val="#ppt_x"/>
                                          </p:val>
                                        </p:tav>
                                        <p:tav tm="100000">
                                          <p:val>
                                            <p:strVal val="#ppt_x"/>
                                          </p:val>
                                        </p:tav>
                                      </p:tavLst>
                                    </p:anim>
                                    <p:anim calcmode="lin" valueType="num">
                                      <p:cBhvr>
                                        <p:cTn id="25" dur="1800" decel="100000" fill="hold"/>
                                        <p:tgtEl>
                                          <p:spTgt spid="12295"/>
                                        </p:tgtEl>
                                        <p:attrNameLst>
                                          <p:attrName>ppt_y</p:attrName>
                                        </p:attrNameLst>
                                      </p:cBhvr>
                                      <p:tavLst>
                                        <p:tav tm="0">
                                          <p:val>
                                            <p:strVal val="#ppt_y+1"/>
                                          </p:val>
                                        </p:tav>
                                        <p:tav tm="100000">
                                          <p:val>
                                            <p:strVal val="#ppt_y-.03"/>
                                          </p:val>
                                        </p:tav>
                                      </p:tavLst>
                                    </p:anim>
                                    <p:anim calcmode="lin" valueType="num">
                                      <p:cBhvr>
                                        <p:cTn id="26" dur="200" accel="100000" fill="hold">
                                          <p:stCondLst>
                                            <p:cond delay="1800"/>
                                          </p:stCondLst>
                                        </p:cTn>
                                        <p:tgtEl>
                                          <p:spTgt spid="1229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C:\Users\Дом\Desktop\himiya-5.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5363" name="Rectangle 3"/>
          <p:cNvSpPr>
            <a:spLocks noGrp="1" noChangeArrowheads="1"/>
          </p:cNvSpPr>
          <p:nvPr>
            <p:ph type="body" idx="1"/>
          </p:nvPr>
        </p:nvSpPr>
        <p:spPr>
          <a:xfrm>
            <a:off x="469900" y="548680"/>
            <a:ext cx="8674100" cy="2232248"/>
          </a:xfrm>
        </p:spPr>
        <p:txBody>
          <a:bodyPr/>
          <a:lstStyle/>
          <a:p>
            <a:r>
              <a:rPr lang="ru-RU" dirty="0"/>
              <a:t>Электрическое поле неподвижных зарядов называется </a:t>
            </a:r>
            <a:r>
              <a:rPr lang="ru-RU" sz="3600" i="1" dirty="0"/>
              <a:t>электростатическим</a:t>
            </a:r>
            <a:r>
              <a:rPr lang="ru-RU" dirty="0"/>
              <a:t>. </a:t>
            </a:r>
          </a:p>
          <a:p>
            <a:r>
              <a:rPr lang="ru-RU" dirty="0"/>
              <a:t>Оно не меняется со временем.</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Дом\Desktop\himiya-5.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7410" name="Rectangle 2"/>
          <p:cNvSpPr>
            <a:spLocks noGrp="1" noChangeArrowheads="1"/>
          </p:cNvSpPr>
          <p:nvPr>
            <p:ph type="title"/>
          </p:nvPr>
        </p:nvSpPr>
        <p:spPr>
          <a:xfrm>
            <a:off x="467544" y="692696"/>
            <a:ext cx="8229600" cy="1143000"/>
          </a:xfrm>
        </p:spPr>
        <p:txBody>
          <a:bodyPr>
            <a:normAutofit fontScale="90000"/>
          </a:bodyPr>
          <a:lstStyle/>
          <a:p>
            <a:r>
              <a:rPr lang="ru-RU" sz="3600" dirty="0" smtClean="0"/>
              <a:t>Электрическое поле неподвижных зарядов называется </a:t>
            </a:r>
            <a:r>
              <a:rPr lang="ru-RU" sz="3600" i="1" dirty="0" smtClean="0"/>
              <a:t>электростатическим</a:t>
            </a:r>
            <a:r>
              <a:rPr lang="ru-RU" sz="3600" dirty="0" smtClean="0"/>
              <a:t>. </a:t>
            </a:r>
            <a:br>
              <a:rPr lang="ru-RU" sz="3600" dirty="0" smtClean="0"/>
            </a:br>
            <a:r>
              <a:rPr lang="ru-RU" sz="3600" dirty="0" smtClean="0"/>
              <a:t>Оно не меняется со временем.</a:t>
            </a:r>
            <a:r>
              <a:rPr lang="ru-RU" dirty="0" smtClean="0"/>
              <a:t/>
            </a:r>
            <a:br>
              <a:rPr lang="ru-RU" dirty="0" smtClean="0"/>
            </a:br>
            <a:endParaRPr lang="ru-RU" dirty="0"/>
          </a:p>
        </p:txBody>
      </p:sp>
      <p:sp>
        <p:nvSpPr>
          <p:cNvPr id="17411" name="Rectangle 3"/>
          <p:cNvSpPr>
            <a:spLocks noGrp="1" noChangeArrowheads="1"/>
          </p:cNvSpPr>
          <p:nvPr>
            <p:ph type="body" idx="1"/>
          </p:nvPr>
        </p:nvSpPr>
        <p:spPr>
          <a:xfrm>
            <a:off x="395536" y="2204864"/>
            <a:ext cx="8229600" cy="4525963"/>
          </a:xfrm>
        </p:spPr>
        <p:txBody>
          <a:bodyPr/>
          <a:lstStyle/>
          <a:p>
            <a:r>
              <a:rPr lang="ru-RU" dirty="0"/>
              <a:t>Характеристикой электрического поля является напряженность электрического поля.</a:t>
            </a:r>
          </a:p>
          <a:p>
            <a:r>
              <a:rPr lang="ru-RU" dirty="0"/>
              <a:t>Напряжённость электрического поля на рисунке можно показать с помощью силовых линий.</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descr="C:\Users\Дом\Desktop\himiya-5.jpg"/>
          <p:cNvPicPr>
            <a:picLocks noChangeAspect="1" noChangeArrowheads="1"/>
          </p:cNvPicPr>
          <p:nvPr/>
        </p:nvPicPr>
        <p:blipFill>
          <a:blip r:embed="rId4" cstate="print"/>
          <a:srcRect/>
          <a:stretch>
            <a:fillRect/>
          </a:stretch>
        </p:blipFill>
        <p:spPr bwMode="auto">
          <a:xfrm>
            <a:off x="0" y="0"/>
            <a:ext cx="9144000" cy="6858000"/>
          </a:xfrm>
          <a:prstGeom prst="rect">
            <a:avLst/>
          </a:prstGeom>
          <a:noFill/>
        </p:spPr>
      </p:pic>
      <p:sp>
        <p:nvSpPr>
          <p:cNvPr id="27651" name="Rectangle 3"/>
          <p:cNvSpPr>
            <a:spLocks noGrp="1" noChangeArrowheads="1"/>
          </p:cNvSpPr>
          <p:nvPr>
            <p:ph type="body" idx="1"/>
          </p:nvPr>
        </p:nvSpPr>
        <p:spPr>
          <a:xfrm>
            <a:off x="1370013" y="1676400"/>
            <a:ext cx="7772400" cy="5181600"/>
          </a:xfrm>
        </p:spPr>
        <p:txBody>
          <a:bodyPr/>
          <a:lstStyle/>
          <a:p>
            <a:r>
              <a:rPr lang="ru-RU" dirty="0"/>
              <a:t> Напряжённость поля равна отношению силы, с которой </a:t>
            </a:r>
            <a:r>
              <a:rPr lang="ru-RU" dirty="0" err="1"/>
              <a:t>эл</a:t>
            </a:r>
            <a:r>
              <a:rPr lang="ru-RU" dirty="0"/>
              <a:t>. поле действует на  положительный заряд, помещённый в данную точку поля, к значению этого заряда.</a:t>
            </a:r>
          </a:p>
          <a:p>
            <a:r>
              <a:rPr lang="ru-RU" dirty="0"/>
              <a:t>Из формулы видно, что если </a:t>
            </a:r>
          </a:p>
          <a:p>
            <a:r>
              <a:rPr lang="en-US" dirty="0"/>
              <a:t>q</a:t>
            </a:r>
            <a:r>
              <a:rPr lang="ru-RU" dirty="0"/>
              <a:t>&gt;0 то 				   </a:t>
            </a:r>
          </a:p>
          <a:p>
            <a:r>
              <a:rPr lang="en-US" dirty="0"/>
              <a:t>q</a:t>
            </a:r>
            <a:r>
              <a:rPr lang="ru-RU" dirty="0"/>
              <a:t>&lt;0 то </a:t>
            </a:r>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ru-RU"/>
          </a:p>
        </p:txBody>
      </p:sp>
      <p:graphicFrame>
        <p:nvGraphicFramePr>
          <p:cNvPr id="27652" name="Object 4"/>
          <p:cNvGraphicFramePr>
            <a:graphicFrameLocks noChangeAspect="1"/>
          </p:cNvGraphicFramePr>
          <p:nvPr/>
        </p:nvGraphicFramePr>
        <p:xfrm>
          <a:off x="2627313" y="0"/>
          <a:ext cx="3960812" cy="1773238"/>
        </p:xfrm>
        <a:graphic>
          <a:graphicData uri="http://schemas.openxmlformats.org/presentationml/2006/ole">
            <p:oleObj spid="_x0000_s1026" name="Формула" r:id="rId5" imgW="812447" imgH="444307" progId="Equation.3">
              <p:embed/>
            </p:oleObj>
          </a:graphicData>
        </a:graphic>
      </p:graphicFrame>
      <p:sp>
        <p:nvSpPr>
          <p:cNvPr id="2765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ru-RU"/>
          </a:p>
        </p:txBody>
      </p:sp>
      <p:graphicFrame>
        <p:nvGraphicFramePr>
          <p:cNvPr id="27654" name="Object 6"/>
          <p:cNvGraphicFramePr>
            <a:graphicFrameLocks noChangeAspect="1"/>
          </p:cNvGraphicFramePr>
          <p:nvPr/>
        </p:nvGraphicFramePr>
        <p:xfrm>
          <a:off x="3203848" y="4797152"/>
          <a:ext cx="1223962" cy="511175"/>
        </p:xfrm>
        <a:graphic>
          <a:graphicData uri="http://schemas.openxmlformats.org/presentationml/2006/ole">
            <p:oleObj spid="_x0000_s1027" name="Формула" r:id="rId6" imgW="520474" imgH="215806" progId="Equation.3">
              <p:embed/>
            </p:oleObj>
          </a:graphicData>
        </a:graphic>
      </p:graphicFrame>
      <p:sp>
        <p:nvSpPr>
          <p:cNvPr id="27657"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ru-RU"/>
          </a:p>
        </p:txBody>
      </p:sp>
      <p:graphicFrame>
        <p:nvGraphicFramePr>
          <p:cNvPr id="27656" name="Object 8"/>
          <p:cNvGraphicFramePr>
            <a:graphicFrameLocks noChangeAspect="1"/>
          </p:cNvGraphicFramePr>
          <p:nvPr/>
        </p:nvGraphicFramePr>
        <p:xfrm>
          <a:off x="3275856" y="5445224"/>
          <a:ext cx="1295400" cy="541338"/>
        </p:xfrm>
        <a:graphic>
          <a:graphicData uri="http://schemas.openxmlformats.org/presentationml/2006/ole">
            <p:oleObj spid="_x0000_s1028" name="Формула" r:id="rId7" imgW="520474" imgH="215806"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C:\Users\Дом\Desktop\himiya-5.jpg"/>
          <p:cNvPicPr>
            <a:picLocks noChangeAspect="1" noChangeArrowheads="1"/>
          </p:cNvPicPr>
          <p:nvPr/>
        </p:nvPicPr>
        <p:blipFill>
          <a:blip r:embed="rId4" cstate="print"/>
          <a:srcRect/>
          <a:stretch>
            <a:fillRect/>
          </a:stretch>
        </p:blipFill>
        <p:spPr bwMode="auto">
          <a:xfrm>
            <a:off x="0" y="0"/>
            <a:ext cx="9144000" cy="6858000"/>
          </a:xfrm>
          <a:prstGeom prst="rect">
            <a:avLst/>
          </a:prstGeom>
          <a:noFill/>
        </p:spPr>
      </p:pic>
      <p:sp>
        <p:nvSpPr>
          <p:cNvPr id="33795" name="Rectangle 3"/>
          <p:cNvSpPr>
            <a:spLocks noGrp="1" noChangeArrowheads="1"/>
          </p:cNvSpPr>
          <p:nvPr>
            <p:ph type="body" idx="1"/>
          </p:nvPr>
        </p:nvSpPr>
        <p:spPr>
          <a:xfrm>
            <a:off x="900113" y="476250"/>
            <a:ext cx="7772400" cy="4114800"/>
          </a:xfrm>
        </p:spPr>
        <p:txBody>
          <a:bodyPr/>
          <a:lstStyle/>
          <a:p>
            <a:r>
              <a:rPr lang="ru-RU" i="1" dirty="0"/>
              <a:t>Принцип суперпозиции полей</a:t>
            </a:r>
            <a:r>
              <a:rPr lang="ru-RU" dirty="0"/>
              <a:t>: если в данной точке пространства различные заряженные частицы создают электрические поля, напряжённости которых:</a:t>
            </a:r>
          </a:p>
          <a:p>
            <a:r>
              <a:rPr lang="ru-RU" dirty="0"/>
              <a:t> Е1, Е2, Е3, Е4 … то результирующая напряжённость равна </a:t>
            </a:r>
          </a:p>
          <a:p>
            <a:endParaRPr lang="ru-RU" dirty="0"/>
          </a:p>
        </p:txBody>
      </p:sp>
      <p:sp>
        <p:nvSpPr>
          <p:cNvPr id="3379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ru-RU"/>
          </a:p>
        </p:txBody>
      </p:sp>
      <p:graphicFrame>
        <p:nvGraphicFramePr>
          <p:cNvPr id="33796" name="Object 4"/>
          <p:cNvGraphicFramePr>
            <a:graphicFrameLocks noChangeAspect="1"/>
          </p:cNvGraphicFramePr>
          <p:nvPr/>
        </p:nvGraphicFramePr>
        <p:xfrm>
          <a:off x="2051050" y="5157788"/>
          <a:ext cx="5111750" cy="1123950"/>
        </p:xfrm>
        <a:graphic>
          <a:graphicData uri="http://schemas.openxmlformats.org/presentationml/2006/ole">
            <p:oleObj spid="_x0000_s4098" name="Формула" r:id="rId5" imgW="1333500" imgH="25400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lstStyle/>
          <a:p>
            <a:pPr algn="ctr"/>
            <a:r>
              <a:rPr lang="ru-RU" dirty="0" smtClean="0">
                <a:latin typeface="Times New Roman" pitchFamily="18" charset="0"/>
                <a:cs typeface="Times New Roman" pitchFamily="18" charset="0"/>
              </a:rPr>
              <a:t>Электрическое поле - это</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a:bodyPr>
          <a:lstStyle/>
          <a:p>
            <a:pPr>
              <a:buNone/>
            </a:pPr>
            <a:r>
              <a:rPr lang="ru-RU" dirty="0" smtClean="0">
                <a:latin typeface="Times New Roman" pitchFamily="18" charset="0"/>
                <a:cs typeface="Times New Roman" pitchFamily="18" charset="0"/>
              </a:rPr>
              <a:t>– особый вид материи, отличающийся от вещества; </a:t>
            </a:r>
          </a:p>
          <a:p>
            <a:pPr>
              <a:buFontTx/>
              <a:buChar char="-"/>
            </a:pPr>
            <a:r>
              <a:rPr lang="ru-RU" dirty="0" smtClean="0">
                <a:latin typeface="Times New Roman" pitchFamily="18" charset="0"/>
                <a:cs typeface="Times New Roman" pitchFamily="18" charset="0"/>
              </a:rPr>
              <a:t>наши органы чувств не воспринимают электрическое поле;</a:t>
            </a:r>
          </a:p>
          <a:p>
            <a:pPr>
              <a:buFontTx/>
              <a:buChar char="-"/>
            </a:pPr>
            <a:r>
              <a:rPr lang="ru-RU" dirty="0" smtClean="0">
                <a:latin typeface="Times New Roman" pitchFamily="18" charset="0"/>
                <a:cs typeface="Times New Roman" pitchFamily="18" charset="0"/>
              </a:rPr>
              <a:t>проявляет себя по действию на заряженное тело;</a:t>
            </a:r>
          </a:p>
          <a:p>
            <a:pPr>
              <a:buFontTx/>
              <a:buChar char="-"/>
            </a:pPr>
            <a:r>
              <a:rPr lang="ru-RU" dirty="0" smtClean="0">
                <a:latin typeface="Times New Roman" pitchFamily="18" charset="0"/>
                <a:cs typeface="Times New Roman" pitchFamily="18" charset="0"/>
              </a:rPr>
              <a:t>сила, с которой электрическое поле действует на внесенный в него электрический заряд, называется </a:t>
            </a:r>
            <a:r>
              <a:rPr lang="ru-RU" b="1" dirty="0" smtClean="0">
                <a:latin typeface="Times New Roman" pitchFamily="18" charset="0"/>
                <a:cs typeface="Times New Roman" pitchFamily="18" charset="0"/>
              </a:rPr>
              <a:t>электрической силой</a:t>
            </a:r>
            <a:r>
              <a:rPr lang="ru-RU" dirty="0" smtClean="0">
                <a:latin typeface="Times New Roman" pitchFamily="18" charset="0"/>
                <a:cs typeface="Times New Roman" pitchFamily="18" charset="0"/>
              </a:rPr>
              <a:t>. </a:t>
            </a: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9220" name="Rectangle 4"/>
          <p:cNvSpPr>
            <a:spLocks noGrp="1" noChangeArrowheads="1"/>
          </p:cNvSpPr>
          <p:nvPr>
            <p:ph type="title"/>
          </p:nvPr>
        </p:nvSpPr>
        <p:spPr/>
        <p:txBody>
          <a:bodyPr/>
          <a:lstStyle/>
          <a:p>
            <a:r>
              <a:rPr lang="ru-RU"/>
              <a:t>Электрическое поле </a:t>
            </a:r>
          </a:p>
        </p:txBody>
      </p:sp>
      <p:sp>
        <p:nvSpPr>
          <p:cNvPr id="9219" name="Rectangle 3"/>
          <p:cNvSpPr>
            <a:spLocks noGrp="1" noChangeArrowheads="1"/>
          </p:cNvSpPr>
          <p:nvPr>
            <p:ph type="body" sz="half" idx="1"/>
          </p:nvPr>
        </p:nvSpPr>
        <p:spPr>
          <a:xfrm>
            <a:off x="457200" y="1295400"/>
            <a:ext cx="5554960" cy="4830763"/>
          </a:xfrm>
        </p:spPr>
        <p:txBody>
          <a:bodyPr/>
          <a:lstStyle/>
          <a:p>
            <a:r>
              <a:rPr lang="ru-RU" sz="1800" b="1" dirty="0"/>
              <a:t>В пространстве вокруг электрического заряда существует электрическое поле.</a:t>
            </a:r>
          </a:p>
          <a:p>
            <a:pPr>
              <a:buFontTx/>
              <a:buNone/>
            </a:pPr>
            <a:r>
              <a:rPr lang="ru-RU" sz="1800" b="1" dirty="0"/>
              <a:t>Электрическое поле можно изобразить графически с помощью силовых линий электрического поля, которые имеют направление.</a:t>
            </a:r>
          </a:p>
          <a:p>
            <a:pPr>
              <a:buFontTx/>
              <a:buNone/>
            </a:pPr>
            <a:endParaRPr lang="ru-RU" sz="1800" b="1" dirty="0"/>
          </a:p>
          <a:p>
            <a:pPr algn="ctr">
              <a:buFontTx/>
              <a:buNone/>
            </a:pPr>
            <a:r>
              <a:rPr lang="ru-RU" sz="1600" b="1" dirty="0"/>
              <a:t>           </a:t>
            </a:r>
            <a:r>
              <a:rPr lang="en-US" sz="1600" b="1" dirty="0" err="1"/>
              <a:t>Электрическое</a:t>
            </a:r>
            <a:r>
              <a:rPr lang="en-US" sz="1600" b="1" dirty="0"/>
              <a:t> </a:t>
            </a:r>
            <a:r>
              <a:rPr lang="en-US" sz="1600" b="1" dirty="0" err="1"/>
              <a:t>поле</a:t>
            </a:r>
            <a:r>
              <a:rPr lang="en-US" sz="1600" b="1" dirty="0"/>
              <a:t> </a:t>
            </a:r>
            <a:r>
              <a:rPr lang="ru-RU" sz="1600" b="1" dirty="0"/>
              <a:t>                  </a:t>
            </a:r>
            <a:r>
              <a:rPr lang="en-US" sz="1600" b="1" dirty="0" err="1"/>
              <a:t>Электрическое</a:t>
            </a:r>
            <a:r>
              <a:rPr lang="ru-RU" sz="1600" b="1" dirty="0"/>
              <a:t> поле</a:t>
            </a:r>
          </a:p>
          <a:p>
            <a:pPr algn="ctr">
              <a:buFontTx/>
              <a:buNone/>
            </a:pPr>
            <a:r>
              <a:rPr lang="en-US" sz="1600" b="1" dirty="0" err="1"/>
              <a:t>положительного</a:t>
            </a:r>
            <a:r>
              <a:rPr lang="en-US" sz="1600" b="1" dirty="0"/>
              <a:t> </a:t>
            </a:r>
            <a:r>
              <a:rPr lang="en-US" sz="1600" b="1" dirty="0" err="1"/>
              <a:t>заряда</a:t>
            </a:r>
            <a:r>
              <a:rPr lang="en-US" sz="1600" b="1" dirty="0"/>
              <a:t>.</a:t>
            </a:r>
            <a:r>
              <a:rPr lang="ru-RU" sz="1600" b="1" dirty="0"/>
              <a:t>                отрицательного заряда</a:t>
            </a:r>
            <a:r>
              <a:rPr lang="ru-RU" sz="1600" dirty="0"/>
              <a:t>.                                                          </a:t>
            </a:r>
            <a:endParaRPr lang="en-US" sz="1600" dirty="0"/>
          </a:p>
        </p:txBody>
      </p:sp>
      <p:pic>
        <p:nvPicPr>
          <p:cNvPr id="9221" name="Picture 5" descr="74"/>
          <p:cNvPicPr>
            <a:picLocks noGrp="1" noChangeAspect="1" noChangeArrowheads="1"/>
          </p:cNvPicPr>
          <p:nvPr>
            <p:ph sz="quarter" idx="2"/>
          </p:nvPr>
        </p:nvPicPr>
        <p:blipFill>
          <a:blip r:embed="rId3" cstate="print"/>
          <a:srcRect/>
          <a:stretch>
            <a:fillRect/>
          </a:stretch>
        </p:blipFill>
        <p:spPr>
          <a:xfrm>
            <a:off x="1331913" y="3860800"/>
            <a:ext cx="1760537" cy="1822450"/>
          </a:xfrm>
          <a:noFill/>
          <a:ln/>
        </p:spPr>
      </p:pic>
      <p:pic>
        <p:nvPicPr>
          <p:cNvPr id="9227" name="Picture 11" descr="75"/>
          <p:cNvPicPr>
            <a:picLocks noGrp="1" noChangeAspect="1" noChangeArrowheads="1"/>
          </p:cNvPicPr>
          <p:nvPr>
            <p:ph sz="quarter" idx="3"/>
          </p:nvPr>
        </p:nvPicPr>
        <p:blipFill>
          <a:blip r:embed="rId4" cstate="print"/>
          <a:srcRect/>
          <a:stretch>
            <a:fillRect/>
          </a:stretch>
        </p:blipFill>
        <p:spPr>
          <a:xfrm>
            <a:off x="3851920" y="3861048"/>
            <a:ext cx="1725612" cy="1800225"/>
          </a:xfrm>
          <a:noFill/>
          <a:ln/>
        </p:spPr>
      </p:pic>
      <p:sp>
        <p:nvSpPr>
          <p:cNvPr id="7" name="Rectangle 8"/>
          <p:cNvSpPr>
            <a:spLocks noChangeArrowheads="1"/>
          </p:cNvSpPr>
          <p:nvPr/>
        </p:nvSpPr>
        <p:spPr bwMode="auto">
          <a:xfrm>
            <a:off x="6948264" y="1196752"/>
            <a:ext cx="2339752" cy="765175"/>
          </a:xfrm>
          <a:prstGeom prst="rect">
            <a:avLst/>
          </a:prstGeom>
          <a:noFill/>
          <a:ln w="9525">
            <a:noFill/>
            <a:miter lim="800000"/>
            <a:headEnd/>
            <a:tailEnd/>
          </a:ln>
          <a:effectLst/>
        </p:spPr>
        <p:txBody>
          <a:bodyPr anchor="ctr"/>
          <a:lstStyle/>
          <a:p>
            <a:r>
              <a:rPr lang="ru-RU" sz="1600" b="1" dirty="0" smtClean="0">
                <a:latin typeface="Times New Roman" pitchFamily="18" charset="0"/>
              </a:rPr>
              <a:t>Электрическое </a:t>
            </a:r>
            <a:r>
              <a:rPr lang="ru-RU" sz="1600" b="1" dirty="0">
                <a:latin typeface="Times New Roman" pitchFamily="18" charset="0"/>
              </a:rPr>
              <a:t>поле двух разноименных зарядов</a:t>
            </a:r>
            <a:endParaRPr lang="en-US" sz="1600" b="1" dirty="0">
              <a:latin typeface="Times New Roman" pitchFamily="18" charset="0"/>
            </a:endParaRPr>
          </a:p>
        </p:txBody>
      </p:sp>
      <p:pic>
        <p:nvPicPr>
          <p:cNvPr id="8" name="Picture 7" descr="71"/>
          <p:cNvPicPr>
            <a:picLocks noChangeAspect="1" noChangeArrowheads="1"/>
          </p:cNvPicPr>
          <p:nvPr/>
        </p:nvPicPr>
        <p:blipFill>
          <a:blip r:embed="rId5" cstate="print"/>
          <a:srcRect/>
          <a:stretch>
            <a:fillRect/>
          </a:stretch>
        </p:blipFill>
        <p:spPr bwMode="auto">
          <a:xfrm>
            <a:off x="6444208" y="2132856"/>
            <a:ext cx="2519363" cy="1824038"/>
          </a:xfrm>
          <a:prstGeom prst="rect">
            <a:avLst/>
          </a:prstGeom>
          <a:noFill/>
        </p:spPr>
      </p:pic>
      <p:sp>
        <p:nvSpPr>
          <p:cNvPr id="9" name="Rectangle 11"/>
          <p:cNvSpPr>
            <a:spLocks noChangeArrowheads="1"/>
          </p:cNvSpPr>
          <p:nvPr/>
        </p:nvSpPr>
        <p:spPr bwMode="auto">
          <a:xfrm>
            <a:off x="6012160" y="6092825"/>
            <a:ext cx="3275856" cy="765175"/>
          </a:xfrm>
          <a:prstGeom prst="rect">
            <a:avLst/>
          </a:prstGeom>
          <a:noFill/>
          <a:ln w="9525">
            <a:noFill/>
            <a:miter lim="800000"/>
            <a:headEnd/>
            <a:tailEnd/>
          </a:ln>
          <a:effectLst/>
        </p:spPr>
        <p:txBody>
          <a:bodyPr anchor="ctr"/>
          <a:lstStyle/>
          <a:p>
            <a:r>
              <a:rPr lang="ru-RU" sz="1600" b="1" dirty="0" smtClean="0">
                <a:latin typeface="Times New Roman" pitchFamily="18" charset="0"/>
              </a:rPr>
              <a:t>Электрическое </a:t>
            </a:r>
            <a:r>
              <a:rPr lang="ru-RU" sz="1600" b="1" dirty="0">
                <a:latin typeface="Times New Roman" pitchFamily="18" charset="0"/>
              </a:rPr>
              <a:t>поле четырех электрических зарядов</a:t>
            </a:r>
            <a:endParaRPr lang="en-US" sz="1600" b="1" dirty="0">
              <a:latin typeface="Times New Roman" pitchFamily="18" charset="0"/>
            </a:endParaRPr>
          </a:p>
        </p:txBody>
      </p:sp>
      <p:pic>
        <p:nvPicPr>
          <p:cNvPr id="10" name="Picture 12" descr="72"/>
          <p:cNvPicPr>
            <a:picLocks noChangeAspect="1" noChangeArrowheads="1"/>
          </p:cNvPicPr>
          <p:nvPr/>
        </p:nvPicPr>
        <p:blipFill>
          <a:blip r:embed="rId6" cstate="print"/>
          <a:srcRect/>
          <a:stretch>
            <a:fillRect/>
          </a:stretch>
        </p:blipFill>
        <p:spPr bwMode="auto">
          <a:xfrm>
            <a:off x="6516216" y="4293096"/>
            <a:ext cx="2232025" cy="1838325"/>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3000"/>
                                        <p:tgtEl>
                                          <p:spTgt spid="9219">
                                            <p:txEl>
                                              <p:pRg st="0" end="0"/>
                                            </p:txEl>
                                          </p:spTgt>
                                        </p:tgtEl>
                                      </p:cBhvr>
                                    </p:animEffect>
                                    <p:anim calcmode="lin" valueType="num">
                                      <p:cBhvr>
                                        <p:cTn id="8" dur="3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47" presetClass="entr" presetSubtype="0" fill="hold" nodeType="after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Effect transition="in" filter="fade">
                                      <p:cBhvr>
                                        <p:cTn id="13" dur="3000"/>
                                        <p:tgtEl>
                                          <p:spTgt spid="9219">
                                            <p:txEl>
                                              <p:pRg st="1" end="1"/>
                                            </p:txEl>
                                          </p:spTgt>
                                        </p:tgtEl>
                                      </p:cBhvr>
                                    </p:animEffect>
                                    <p:anim calcmode="lin" valueType="num">
                                      <p:cBhvr>
                                        <p:cTn id="14" dur="3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15" dur="3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6000"/>
                            </p:stCondLst>
                            <p:childTnLst>
                              <p:par>
                                <p:cTn id="17" presetID="47" presetClass="entr" presetSubtype="0" fill="hold" nodeType="afterEffect">
                                  <p:stCondLst>
                                    <p:cond delay="2000"/>
                                  </p:stCondLst>
                                  <p:childTnLst>
                                    <p:set>
                                      <p:cBhvr>
                                        <p:cTn id="18" dur="1" fill="hold">
                                          <p:stCondLst>
                                            <p:cond delay="0"/>
                                          </p:stCondLst>
                                        </p:cTn>
                                        <p:tgtEl>
                                          <p:spTgt spid="9219">
                                            <p:txEl>
                                              <p:pRg st="3" end="3"/>
                                            </p:txEl>
                                          </p:spTgt>
                                        </p:tgtEl>
                                        <p:attrNameLst>
                                          <p:attrName>style.visibility</p:attrName>
                                        </p:attrNameLst>
                                      </p:cBhvr>
                                      <p:to>
                                        <p:strVal val="visible"/>
                                      </p:to>
                                    </p:set>
                                    <p:animEffect transition="in" filter="fade">
                                      <p:cBhvr>
                                        <p:cTn id="19" dur="1000"/>
                                        <p:tgtEl>
                                          <p:spTgt spid="9219">
                                            <p:txEl>
                                              <p:pRg st="3" end="3"/>
                                            </p:txEl>
                                          </p:spTgt>
                                        </p:tgtEl>
                                      </p:cBhvr>
                                    </p:animEffect>
                                    <p:anim calcmode="lin" valueType="num">
                                      <p:cBhvr>
                                        <p:cTn id="20"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9000"/>
                            </p:stCondLst>
                            <p:childTnLst>
                              <p:par>
                                <p:cTn id="23" presetID="47" presetClass="entr" presetSubtype="0" fill="hold" nodeType="afterEffect">
                                  <p:stCondLst>
                                    <p:cond delay="2000"/>
                                  </p:stCondLst>
                                  <p:childTnLst>
                                    <p:set>
                                      <p:cBhvr>
                                        <p:cTn id="24" dur="1" fill="hold">
                                          <p:stCondLst>
                                            <p:cond delay="0"/>
                                          </p:stCondLst>
                                        </p:cTn>
                                        <p:tgtEl>
                                          <p:spTgt spid="9219">
                                            <p:txEl>
                                              <p:pRg st="4" end="4"/>
                                            </p:txEl>
                                          </p:spTgt>
                                        </p:tgtEl>
                                        <p:attrNameLst>
                                          <p:attrName>style.visibility</p:attrName>
                                        </p:attrNameLst>
                                      </p:cBhvr>
                                      <p:to>
                                        <p:strVal val="visible"/>
                                      </p:to>
                                    </p:set>
                                    <p:animEffect transition="in" filter="fade">
                                      <p:cBhvr>
                                        <p:cTn id="25" dur="1000"/>
                                        <p:tgtEl>
                                          <p:spTgt spid="9219">
                                            <p:txEl>
                                              <p:pRg st="4" end="4"/>
                                            </p:txEl>
                                          </p:spTgt>
                                        </p:tgtEl>
                                      </p:cBhvr>
                                    </p:animEffect>
                                    <p:anim calcmode="lin" valueType="num">
                                      <p:cBhvr>
                                        <p:cTn id="26" dur="1000" fill="hold"/>
                                        <p:tgtEl>
                                          <p:spTgt spid="9219">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921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9221"/>
                                        </p:tgtEl>
                                        <p:attrNameLst>
                                          <p:attrName>style.visibility</p:attrName>
                                        </p:attrNameLst>
                                      </p:cBhvr>
                                      <p:to>
                                        <p:strVal val="visible"/>
                                      </p:to>
                                    </p:set>
                                    <p:anim calcmode="lin" valueType="num">
                                      <p:cBhvr>
                                        <p:cTn id="32" dur="500" fill="hold"/>
                                        <p:tgtEl>
                                          <p:spTgt spid="9221"/>
                                        </p:tgtEl>
                                        <p:attrNameLst>
                                          <p:attrName>ppt_w</p:attrName>
                                        </p:attrNameLst>
                                      </p:cBhvr>
                                      <p:tavLst>
                                        <p:tav tm="0">
                                          <p:val>
                                            <p:fltVal val="0"/>
                                          </p:val>
                                        </p:tav>
                                        <p:tav tm="100000">
                                          <p:val>
                                            <p:strVal val="#ppt_w"/>
                                          </p:val>
                                        </p:tav>
                                      </p:tavLst>
                                    </p:anim>
                                    <p:anim calcmode="lin" valueType="num">
                                      <p:cBhvr>
                                        <p:cTn id="33" dur="500" fill="hold"/>
                                        <p:tgtEl>
                                          <p:spTgt spid="9221"/>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0"/>
                                  </p:stCondLst>
                                  <p:childTnLst>
                                    <p:set>
                                      <p:cBhvr>
                                        <p:cTn id="35" dur="1" fill="hold">
                                          <p:stCondLst>
                                            <p:cond delay="0"/>
                                          </p:stCondLst>
                                        </p:cTn>
                                        <p:tgtEl>
                                          <p:spTgt spid="9227"/>
                                        </p:tgtEl>
                                        <p:attrNameLst>
                                          <p:attrName>style.visibility</p:attrName>
                                        </p:attrNameLst>
                                      </p:cBhvr>
                                      <p:to>
                                        <p:strVal val="visible"/>
                                      </p:to>
                                    </p:set>
                                    <p:anim calcmode="lin" valueType="num">
                                      <p:cBhvr>
                                        <p:cTn id="36" dur="500" fill="hold"/>
                                        <p:tgtEl>
                                          <p:spTgt spid="9227"/>
                                        </p:tgtEl>
                                        <p:attrNameLst>
                                          <p:attrName>ppt_w</p:attrName>
                                        </p:attrNameLst>
                                      </p:cBhvr>
                                      <p:tavLst>
                                        <p:tav tm="0">
                                          <p:val>
                                            <p:fltVal val="0"/>
                                          </p:val>
                                        </p:tav>
                                        <p:tav tm="100000">
                                          <p:val>
                                            <p:strVal val="#ppt_w"/>
                                          </p:val>
                                        </p:tav>
                                      </p:tavLst>
                                    </p:anim>
                                    <p:anim calcmode="lin" valueType="num">
                                      <p:cBhvr>
                                        <p:cTn id="37" dur="500" fill="hold"/>
                                        <p:tgtEl>
                                          <p:spTgt spid="9227"/>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1" presetClass="entr" presetSubtype="0" fill="hold" grpId="0" nodeType="clickEffect">
                                  <p:stCondLst>
                                    <p:cond delay="0"/>
                                  </p:stCondLst>
                                  <p:iterate type="lt">
                                    <p:tmPct val="10000"/>
                                  </p:iterate>
                                  <p:childTnLst>
                                    <p:set>
                                      <p:cBhvr>
                                        <p:cTn id="41" dur="1" fill="hold">
                                          <p:stCondLst>
                                            <p:cond delay="0"/>
                                          </p:stCondLst>
                                        </p:cTn>
                                        <p:tgtEl>
                                          <p:spTgt spid="7"/>
                                        </p:tgtEl>
                                        <p:attrNameLst>
                                          <p:attrName>style.visibility</p:attrName>
                                        </p:attrNameLst>
                                      </p:cBhvr>
                                      <p:to>
                                        <p:strVal val="visible"/>
                                      </p:to>
                                    </p:set>
                                    <p:anim calcmode="lin" valueType="num">
                                      <p:cBhvr>
                                        <p:cTn id="42" dur="10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43" dur="1000" fill="hold"/>
                                        <p:tgtEl>
                                          <p:spTgt spid="7"/>
                                        </p:tgtEl>
                                        <p:attrNameLst>
                                          <p:attrName>ppt_y</p:attrName>
                                        </p:attrNameLst>
                                      </p:cBhvr>
                                      <p:tavLst>
                                        <p:tav tm="0">
                                          <p:val>
                                            <p:strVal val="#ppt_y"/>
                                          </p:val>
                                        </p:tav>
                                        <p:tav tm="100000">
                                          <p:val>
                                            <p:strVal val="#ppt_y"/>
                                          </p:val>
                                        </p:tav>
                                      </p:tavLst>
                                    </p:anim>
                                    <p:anim calcmode="lin" valueType="num">
                                      <p:cBhvr>
                                        <p:cTn id="44" dur="10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45" dur="10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46" dur="1000" tmFilter="0,0; .5, 1; 1, 1"/>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17" presetClass="entr" presetSubtype="1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500" fill="hold"/>
                                        <p:tgtEl>
                                          <p:spTgt spid="8"/>
                                        </p:tgtEl>
                                        <p:attrNameLst>
                                          <p:attrName>ppt_w</p:attrName>
                                        </p:attrNameLst>
                                      </p:cBhvr>
                                      <p:tavLst>
                                        <p:tav tm="0">
                                          <p:val>
                                            <p:fltVal val="0"/>
                                          </p:val>
                                        </p:tav>
                                        <p:tav tm="100000">
                                          <p:val>
                                            <p:strVal val="#ppt_w"/>
                                          </p:val>
                                        </p:tav>
                                      </p:tavLst>
                                    </p:anim>
                                    <p:anim calcmode="lin" valueType="num">
                                      <p:cBhvr>
                                        <p:cTn id="52"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41" presetClass="entr" presetSubtype="0" fill="hold" grpId="0" nodeType="clickEffect">
                                  <p:stCondLst>
                                    <p:cond delay="0"/>
                                  </p:stCondLst>
                                  <p:iterate type="lt">
                                    <p:tmPct val="10000"/>
                                  </p:iterate>
                                  <p:childTnLst>
                                    <p:set>
                                      <p:cBhvr>
                                        <p:cTn id="56" dur="1" fill="hold">
                                          <p:stCondLst>
                                            <p:cond delay="0"/>
                                          </p:stCondLst>
                                        </p:cTn>
                                        <p:tgtEl>
                                          <p:spTgt spid="9"/>
                                        </p:tgtEl>
                                        <p:attrNameLst>
                                          <p:attrName>style.visibility</p:attrName>
                                        </p:attrNameLst>
                                      </p:cBhvr>
                                      <p:to>
                                        <p:strVal val="visible"/>
                                      </p:to>
                                    </p:set>
                                    <p:anim calcmode="lin" valueType="num">
                                      <p:cBhvr>
                                        <p:cTn id="5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58" dur="500" fill="hold"/>
                                        <p:tgtEl>
                                          <p:spTgt spid="9"/>
                                        </p:tgtEl>
                                        <p:attrNameLst>
                                          <p:attrName>ppt_y</p:attrName>
                                        </p:attrNameLst>
                                      </p:cBhvr>
                                      <p:tavLst>
                                        <p:tav tm="0">
                                          <p:val>
                                            <p:strVal val="#ppt_y"/>
                                          </p:val>
                                        </p:tav>
                                        <p:tav tm="100000">
                                          <p:val>
                                            <p:strVal val="#ppt_y"/>
                                          </p:val>
                                        </p:tav>
                                      </p:tavLst>
                                    </p:anim>
                                    <p:anim calcmode="lin" valueType="num">
                                      <p:cBhvr>
                                        <p:cTn id="5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6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61" dur="500" tmFilter="0,0; .5, 1; 1, 1"/>
                                        <p:tgtEl>
                                          <p:spTgt spid="9"/>
                                        </p:tgtEl>
                                      </p:cBhvr>
                                    </p:animEffect>
                                  </p:childTnLst>
                                </p:cTn>
                              </p:par>
                            </p:childTnLst>
                          </p:cTn>
                        </p:par>
                      </p:childTnLst>
                    </p:cTn>
                  </p:par>
                  <p:par>
                    <p:cTn id="62" fill="hold">
                      <p:stCondLst>
                        <p:cond delay="indefinite"/>
                      </p:stCondLst>
                      <p:childTnLst>
                        <p:par>
                          <p:cTn id="63" fill="hold">
                            <p:stCondLst>
                              <p:cond delay="0"/>
                            </p:stCondLst>
                            <p:childTnLst>
                              <p:par>
                                <p:cTn id="64" presetID="17" presetClass="entr" presetSubtype="10" fill="hold" nodeType="clickEffect">
                                  <p:stCondLst>
                                    <p:cond delay="0"/>
                                  </p:stCondLst>
                                  <p:childTnLst>
                                    <p:set>
                                      <p:cBhvr>
                                        <p:cTn id="65" dur="1" fill="hold">
                                          <p:stCondLst>
                                            <p:cond delay="0"/>
                                          </p:stCondLst>
                                        </p:cTn>
                                        <p:tgtEl>
                                          <p:spTgt spid="10"/>
                                        </p:tgtEl>
                                        <p:attrNameLst>
                                          <p:attrName>style.visibility</p:attrName>
                                        </p:attrNameLst>
                                      </p:cBhvr>
                                      <p:to>
                                        <p:strVal val="visible"/>
                                      </p:to>
                                    </p:set>
                                    <p:anim calcmode="lin" valueType="num">
                                      <p:cBhvr>
                                        <p:cTn id="66" dur="500" fill="hold"/>
                                        <p:tgtEl>
                                          <p:spTgt spid="10"/>
                                        </p:tgtEl>
                                        <p:attrNameLst>
                                          <p:attrName>ppt_w</p:attrName>
                                        </p:attrNameLst>
                                      </p:cBhvr>
                                      <p:tavLst>
                                        <p:tav tm="0">
                                          <p:val>
                                            <p:fltVal val="0"/>
                                          </p:val>
                                        </p:tav>
                                        <p:tav tm="100000">
                                          <p:val>
                                            <p:strVal val="#ppt_w"/>
                                          </p:val>
                                        </p:tav>
                                      </p:tavLst>
                                    </p:anim>
                                    <p:anim calcmode="lin" valueType="num">
                                      <p:cBhvr>
                                        <p:cTn id="67" dur="5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normAutofit fontScale="90000"/>
          </a:bodyPr>
          <a:lstStyle/>
          <a:p>
            <a:pPr algn="ctr"/>
            <a:r>
              <a:rPr lang="ru-RU" dirty="0" smtClean="0">
                <a:latin typeface="Times New Roman" pitchFamily="18" charset="0"/>
                <a:cs typeface="Times New Roman" pitchFamily="18" charset="0"/>
              </a:rPr>
              <a:t>Силовые линии электрического поля</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844824"/>
            <a:ext cx="8686800" cy="3098974"/>
          </a:xfrm>
        </p:spPr>
        <p:txBody>
          <a:bodyPr/>
          <a:lstStyle/>
          <a:p>
            <a:r>
              <a:rPr lang="ru-RU" sz="2800" dirty="0" smtClean="0">
                <a:latin typeface="Times New Roman" pitchFamily="18" charset="0"/>
                <a:cs typeface="Times New Roman" pitchFamily="18" charset="0"/>
              </a:rPr>
              <a:t>для графического изображения  электрического поля;</a:t>
            </a:r>
          </a:p>
          <a:p>
            <a:r>
              <a:rPr lang="ru-RU" sz="2800" dirty="0" smtClean="0">
                <a:latin typeface="Times New Roman" pitchFamily="18" charset="0"/>
                <a:cs typeface="Times New Roman" pitchFamily="18" charset="0"/>
              </a:rPr>
              <a:t>силовые линии поля начинаются на положительном (+) и заканчиваются на отрицательном (–) заряде;</a:t>
            </a:r>
          </a:p>
          <a:p>
            <a:endParaRPr lang="ru-RU" dirty="0">
              <a:latin typeface="Times New Roman" pitchFamily="18" charset="0"/>
              <a:cs typeface="Times New Roman" pitchFamily="18" charset="0"/>
            </a:endParaRPr>
          </a:p>
        </p:txBody>
      </p:sp>
      <p:pic>
        <p:nvPicPr>
          <p:cNvPr id="5" name="Picture 2" descr="C:\Users\us\Downloads\0011-016-Silovye-linii-elektricheskogo-polja.png"/>
          <p:cNvPicPr>
            <a:picLocks noChangeAspect="1" noChangeArrowheads="1"/>
          </p:cNvPicPr>
          <p:nvPr/>
        </p:nvPicPr>
        <p:blipFill>
          <a:blip r:embed="rId3" cstate="print"/>
          <a:srcRect/>
          <a:stretch>
            <a:fillRect/>
          </a:stretch>
        </p:blipFill>
        <p:spPr bwMode="auto">
          <a:xfrm>
            <a:off x="2195736" y="3789040"/>
            <a:ext cx="5236494" cy="234888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4034" name="Rectangle 2"/>
          <p:cNvSpPr>
            <a:spLocks noGrp="1" noChangeArrowheads="1"/>
          </p:cNvSpPr>
          <p:nvPr>
            <p:ph type="title"/>
          </p:nvPr>
        </p:nvSpPr>
        <p:spPr/>
        <p:txBody>
          <a:bodyPr>
            <a:normAutofit fontScale="90000"/>
          </a:bodyPr>
          <a:lstStyle/>
          <a:p>
            <a:r>
              <a:rPr lang="ru-RU" sz="4000"/>
              <a:t>Графическое изображение электрических полей </a:t>
            </a:r>
          </a:p>
        </p:txBody>
      </p:sp>
      <p:sp>
        <p:nvSpPr>
          <p:cNvPr id="44035" name="Rectangle 3"/>
          <p:cNvSpPr>
            <a:spLocks noGrp="1" noChangeArrowheads="1"/>
          </p:cNvSpPr>
          <p:nvPr>
            <p:ph type="body" sz="half" idx="1"/>
          </p:nvPr>
        </p:nvSpPr>
        <p:spPr/>
        <p:txBody>
          <a:bodyPr/>
          <a:lstStyle/>
          <a:p>
            <a:r>
              <a:rPr lang="ru-RU" sz="2800"/>
              <a:t>Картина силового поля для системы из двух разноименных зарядов:</a:t>
            </a:r>
          </a:p>
          <a:p>
            <a:r>
              <a:rPr lang="ru-RU" sz="2800"/>
              <a:t>Электрическое поле между двумя параллельными разноименно заряженными пластинами:</a:t>
            </a:r>
          </a:p>
          <a:p>
            <a:endParaRPr lang="ru-RU" sz="2800"/>
          </a:p>
          <a:p>
            <a:endParaRPr lang="ru-RU" sz="2800"/>
          </a:p>
        </p:txBody>
      </p:sp>
      <p:pic>
        <p:nvPicPr>
          <p:cNvPr id="44036" name="Picture 4" descr="электрическое поле двух разноименных зарядов"/>
          <p:cNvPicPr>
            <a:picLocks noGrp="1" noChangeAspect="1" noChangeArrowheads="1"/>
          </p:cNvPicPr>
          <p:nvPr>
            <p:ph sz="quarter" idx="2"/>
          </p:nvPr>
        </p:nvPicPr>
        <p:blipFill>
          <a:blip r:embed="rId3" cstate="print"/>
          <a:srcRect/>
          <a:stretch>
            <a:fillRect/>
          </a:stretch>
        </p:blipFill>
        <p:spPr>
          <a:xfrm>
            <a:off x="5435600" y="1781175"/>
            <a:ext cx="2665413" cy="1784350"/>
          </a:xfrm>
          <a:noFill/>
          <a:ln/>
        </p:spPr>
      </p:pic>
      <p:pic>
        <p:nvPicPr>
          <p:cNvPr id="44038" name="Picture 6" descr="однородное поле"/>
          <p:cNvPicPr>
            <a:picLocks noGrp="1" noChangeAspect="1" noChangeArrowheads="1"/>
          </p:cNvPicPr>
          <p:nvPr>
            <p:ph sz="quarter" idx="3"/>
          </p:nvPr>
        </p:nvPicPr>
        <p:blipFill>
          <a:blip r:embed="rId4" cstate="print"/>
          <a:srcRect/>
          <a:stretch>
            <a:fillRect/>
          </a:stretch>
        </p:blipFill>
        <p:spPr>
          <a:xfrm>
            <a:off x="5435600" y="3868738"/>
            <a:ext cx="2592388" cy="2214562"/>
          </a:xfrm>
          <a:noFill/>
          <a:ln/>
        </p:spPr>
      </p:pic>
    </p:spTree>
  </p:cSld>
  <p:clrMapOvr>
    <a:masterClrMapping/>
  </p:clrMapOvr>
  <p:transition spd="slow">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3794" name="Rectangle 2"/>
          <p:cNvSpPr>
            <a:spLocks noGrp="1" noChangeArrowheads="1"/>
          </p:cNvSpPr>
          <p:nvPr>
            <p:ph type="title"/>
          </p:nvPr>
        </p:nvSpPr>
        <p:spPr/>
        <p:txBody>
          <a:bodyPr>
            <a:normAutofit fontScale="90000"/>
          </a:bodyPr>
          <a:lstStyle/>
          <a:p>
            <a:r>
              <a:rPr lang="ru-RU" sz="4000"/>
              <a:t>Линии напряженности электрического поля</a:t>
            </a:r>
          </a:p>
        </p:txBody>
      </p:sp>
      <p:sp>
        <p:nvSpPr>
          <p:cNvPr id="33795" name="Rectangle 3"/>
          <p:cNvSpPr>
            <a:spLocks noGrp="1" noChangeArrowheads="1"/>
          </p:cNvSpPr>
          <p:nvPr>
            <p:ph type="body" sz="half" idx="1"/>
          </p:nvPr>
        </p:nvSpPr>
        <p:spPr/>
        <p:txBody>
          <a:bodyPr>
            <a:normAutofit lnSpcReduction="10000"/>
          </a:bodyPr>
          <a:lstStyle/>
          <a:p>
            <a:r>
              <a:rPr lang="ru-RU" sz="2800"/>
              <a:t>Воображаемые линии, касательные к которым в каждой точке совпадают с направлением напряженности электрического поля, называются </a:t>
            </a:r>
            <a:r>
              <a:rPr lang="ru-RU" sz="2800" b="1" i="1"/>
              <a:t>силовыми линиями </a:t>
            </a:r>
            <a:r>
              <a:rPr lang="ru-RU" sz="2800"/>
              <a:t>или </a:t>
            </a:r>
            <a:r>
              <a:rPr lang="ru-RU" sz="2800" b="1" i="1"/>
              <a:t>линиями напряженности</a:t>
            </a:r>
            <a:r>
              <a:rPr lang="ru-RU" sz="2800"/>
              <a:t> электрического поля.</a:t>
            </a:r>
          </a:p>
        </p:txBody>
      </p:sp>
      <p:pic>
        <p:nvPicPr>
          <p:cNvPr id="33796" name="Picture 4" descr="вектор напряженности как касательная"/>
          <p:cNvPicPr>
            <a:picLocks noGrp="1" noChangeAspect="1" noChangeArrowheads="1"/>
          </p:cNvPicPr>
          <p:nvPr>
            <p:ph sz="half" idx="2"/>
          </p:nvPr>
        </p:nvPicPr>
        <p:blipFill>
          <a:blip r:embed="rId3" cstate="print"/>
          <a:srcRect/>
          <a:stretch>
            <a:fillRect/>
          </a:stretch>
        </p:blipFill>
        <p:spPr>
          <a:xfrm>
            <a:off x="2484438" y="4891088"/>
            <a:ext cx="3382962" cy="1562100"/>
          </a:xfrm>
          <a:noFill/>
          <a:ln/>
        </p:spPr>
      </p:pic>
    </p:spTree>
  </p:cSld>
  <p:clrMapOvr>
    <a:masterClrMapping/>
  </p:clrMapOvr>
  <p:transition spd="slow">
    <p:cover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4818" name="Rectangle 2"/>
          <p:cNvSpPr>
            <a:spLocks noGrp="1" noChangeArrowheads="1"/>
          </p:cNvSpPr>
          <p:nvPr>
            <p:ph type="title"/>
          </p:nvPr>
        </p:nvSpPr>
        <p:spPr/>
        <p:txBody>
          <a:bodyPr>
            <a:normAutofit fontScale="90000"/>
          </a:bodyPr>
          <a:lstStyle/>
          <a:p>
            <a:r>
              <a:rPr lang="ru-RU" sz="4000"/>
              <a:t>Свойства силовых линий электрического поля</a:t>
            </a:r>
          </a:p>
        </p:txBody>
      </p:sp>
      <p:sp>
        <p:nvSpPr>
          <p:cNvPr id="34819" name="Rectangle 3"/>
          <p:cNvSpPr>
            <a:spLocks noGrp="1" noChangeArrowheads="1"/>
          </p:cNvSpPr>
          <p:nvPr>
            <p:ph type="body" idx="1"/>
          </p:nvPr>
        </p:nvSpPr>
        <p:spPr/>
        <p:txBody>
          <a:bodyPr/>
          <a:lstStyle/>
          <a:p>
            <a:r>
              <a:rPr lang="ru-RU"/>
              <a:t>Густота линий пропорциональна модулю напряженности.</a:t>
            </a:r>
          </a:p>
          <a:p>
            <a:r>
              <a:rPr lang="ru-RU"/>
              <a:t>Силовые линии непрерывны.</a:t>
            </a:r>
          </a:p>
          <a:p>
            <a:r>
              <a:rPr lang="ru-RU"/>
              <a:t>Начинаются на положительных зарядах и оканчиваются на отрицательных зарядах.</a:t>
            </a:r>
          </a:p>
          <a:p>
            <a:r>
              <a:rPr lang="ru-RU"/>
              <a:t>Силовые линии не пересекаются.</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0242" name="Rectangle 2"/>
          <p:cNvSpPr>
            <a:spLocks noGrp="1" noChangeArrowheads="1"/>
          </p:cNvSpPr>
          <p:nvPr>
            <p:ph type="title"/>
          </p:nvPr>
        </p:nvSpPr>
        <p:spPr/>
        <p:txBody>
          <a:bodyPr/>
          <a:lstStyle/>
          <a:p>
            <a:r>
              <a:rPr lang="ru-RU"/>
              <a:t>Опытный факт</a:t>
            </a:r>
          </a:p>
        </p:txBody>
      </p:sp>
      <p:sp>
        <p:nvSpPr>
          <p:cNvPr id="10243" name="Rectangle 3"/>
          <p:cNvSpPr>
            <a:spLocks noGrp="1" noChangeArrowheads="1"/>
          </p:cNvSpPr>
          <p:nvPr>
            <p:ph type="body" idx="1"/>
          </p:nvPr>
        </p:nvSpPr>
        <p:spPr/>
        <p:txBody>
          <a:bodyPr/>
          <a:lstStyle/>
          <a:p>
            <a:r>
              <a:rPr lang="ru-RU"/>
              <a:t>Опыты доказывают, что заряженные тела взаимодействуют на расстоянии.</a:t>
            </a:r>
          </a:p>
          <a:p>
            <a:r>
              <a:rPr lang="ru-RU"/>
              <a:t>Возникло предположение, что между телами находится некоторое вещество, посредством которого происходит взаимодействие.</a:t>
            </a:r>
          </a:p>
          <a:p>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C:\Users\Дом\Desktop\himiya-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8434" name="Rectangle 2"/>
          <p:cNvSpPr>
            <a:spLocks noGrp="1" noChangeArrowheads="1"/>
          </p:cNvSpPr>
          <p:nvPr>
            <p:ph type="title"/>
          </p:nvPr>
        </p:nvSpPr>
        <p:spPr>
          <a:xfrm flipV="1">
            <a:off x="914400" y="-1684338"/>
            <a:ext cx="7772400" cy="144463"/>
          </a:xfrm>
        </p:spPr>
        <p:txBody>
          <a:bodyPr>
            <a:normAutofit fontScale="90000"/>
          </a:bodyPr>
          <a:lstStyle/>
          <a:p>
            <a:endParaRPr lang="ru-RU" sz="3800"/>
          </a:p>
        </p:txBody>
      </p:sp>
      <p:sp>
        <p:nvSpPr>
          <p:cNvPr id="18435" name="Rectangle 3"/>
          <p:cNvSpPr>
            <a:spLocks noGrp="1" noChangeArrowheads="1"/>
          </p:cNvSpPr>
          <p:nvPr>
            <p:ph type="body" idx="1"/>
          </p:nvPr>
        </p:nvSpPr>
        <p:spPr>
          <a:xfrm>
            <a:off x="611560" y="1772816"/>
            <a:ext cx="4546848" cy="4525963"/>
          </a:xfrm>
        </p:spPr>
        <p:txBody>
          <a:bodyPr>
            <a:normAutofit fontScale="92500" lnSpcReduction="20000"/>
          </a:bodyPr>
          <a:lstStyle/>
          <a:p>
            <a:r>
              <a:rPr lang="ru-RU" sz="2400" dirty="0"/>
              <a:t>Самым большим научным достижением Максвелла считается созданная им в 1860–65 гг. теория электромагнитного поля. Он сформулировал её в виде системы уравнений (уравнения Максвелла), описывающих основные закономерности электромагнитных явлений. Также Максвелл пришёл к выводу, что свет является электромагнитной волной и показал связь между оптическими и электромагнитными явлениями.</a:t>
            </a:r>
          </a:p>
        </p:txBody>
      </p:sp>
      <p:pic>
        <p:nvPicPr>
          <p:cNvPr id="18436" name="Picture 4"/>
          <p:cNvPicPr>
            <a:picLocks noChangeAspect="1" noChangeArrowheads="1"/>
          </p:cNvPicPr>
          <p:nvPr/>
        </p:nvPicPr>
        <p:blipFill>
          <a:blip r:embed="rId3" cstate="print"/>
          <a:srcRect/>
          <a:stretch>
            <a:fillRect/>
          </a:stretch>
        </p:blipFill>
        <p:spPr bwMode="auto">
          <a:xfrm>
            <a:off x="5076056" y="836712"/>
            <a:ext cx="3750064" cy="460851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673</Words>
  <Application>Microsoft Office PowerPoint</Application>
  <PresentationFormat>Экран (4:3)</PresentationFormat>
  <Paragraphs>66</Paragraphs>
  <Slides>18</Slides>
  <Notes>5</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20" baseType="lpstr">
      <vt:lpstr>Тема Office</vt:lpstr>
      <vt:lpstr>Формула</vt:lpstr>
      <vt:lpstr>Слайд 1</vt:lpstr>
      <vt:lpstr>Электрическое поле - это</vt:lpstr>
      <vt:lpstr>Электрическое поле </vt:lpstr>
      <vt:lpstr>Силовые линии электрического поля</vt:lpstr>
      <vt:lpstr>Графическое изображение электрических полей </vt:lpstr>
      <vt:lpstr>Линии напряженности электрического поля</vt:lpstr>
      <vt:lpstr>Свойства силовых линий электрического поля</vt:lpstr>
      <vt:lpstr>Опытный факт</vt:lpstr>
      <vt:lpstr>Слайд 9</vt:lpstr>
      <vt:lpstr>Слайд 10</vt:lpstr>
      <vt:lpstr>Близкодействие и действие на расстоянии</vt:lpstr>
      <vt:lpstr>Теория близкодействия (М.Фарадей,1791 – 1867)</vt:lpstr>
      <vt:lpstr>Слайд 13</vt:lpstr>
      <vt:lpstr>Слайд 14</vt:lpstr>
      <vt:lpstr>Слайд 15</vt:lpstr>
      <vt:lpstr>Электрическое поле неподвижных зарядов называется электростатическим.  Оно не меняется со временем. </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Дом</dc:creator>
  <cp:lastModifiedBy>Дом</cp:lastModifiedBy>
  <cp:revision>7</cp:revision>
  <dcterms:created xsi:type="dcterms:W3CDTF">2016-09-10T14:14:50Z</dcterms:created>
  <dcterms:modified xsi:type="dcterms:W3CDTF">2016-09-11T04:41:02Z</dcterms:modified>
</cp:coreProperties>
</file>