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1" r:id="rId2"/>
    <p:sldMasterId id="2147483693" r:id="rId3"/>
    <p:sldMasterId id="2147483695" r:id="rId4"/>
  </p:sldMasterIdLst>
  <p:notesMasterIdLst>
    <p:notesMasterId r:id="rId24"/>
  </p:notesMasterIdLst>
  <p:sldIdLst>
    <p:sldId id="267" r:id="rId5"/>
    <p:sldId id="295" r:id="rId6"/>
    <p:sldId id="298" r:id="rId7"/>
    <p:sldId id="299" r:id="rId8"/>
    <p:sldId id="270" r:id="rId9"/>
    <p:sldId id="283" r:id="rId10"/>
    <p:sldId id="300" r:id="rId11"/>
    <p:sldId id="271" r:id="rId12"/>
    <p:sldId id="297" r:id="rId13"/>
    <p:sldId id="284" r:id="rId14"/>
    <p:sldId id="282" r:id="rId15"/>
    <p:sldId id="285" r:id="rId16"/>
    <p:sldId id="286" r:id="rId17"/>
    <p:sldId id="288" r:id="rId18"/>
    <p:sldId id="289" r:id="rId19"/>
    <p:sldId id="296" r:id="rId20"/>
    <p:sldId id="290" r:id="rId21"/>
    <p:sldId id="272" r:id="rId22"/>
    <p:sldId id="29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1FFF3"/>
    <a:srgbClr val="FFFF66"/>
    <a:srgbClr val="9FD5A9"/>
    <a:srgbClr val="CCFF99"/>
    <a:srgbClr val="C3FDE7"/>
    <a:srgbClr val="7DFBCB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A379D1-05F5-4F42-9FDD-C114F3781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FCEA6-D399-4A2A-97B7-559968BF75F2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CC84-486C-4DB8-B410-C297CA1BF6E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D5BA7-1311-426A-A777-E4B87889AA5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BA8C5-AE85-4064-94D0-1F4293035ABC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1C6EB-D840-4798-98B1-3BAB6DC20012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C65C9-9633-47C8-955B-41A723E3ACF3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83E96-F930-4262-907A-4863B7A7C771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C983-6772-48CE-A542-71440D0071E3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85639-6485-4A9C-BF13-90F2FF6569A2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CD88F-5970-4064-894E-E025903AFDA0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16361-A474-40F4-B050-4DEA8D11319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B4E41-0CFA-46DB-B818-3225C77B2928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11278-32A6-48AA-ABC6-ACD9DD5D6173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85B95-0472-445F-9786-4B1CB86118F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0AC96-75AC-4771-AF0A-8CCEDC7E2AC2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AFF55-6485-4AB2-9605-7FF3598DD2C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5D2DCF-338B-419C-8DC8-7312321E8B93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6A9EAA-8542-4FB0-A8B9-A19CB46C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44463" y="144463"/>
            <a:ext cx="8856662" cy="5000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500066"/>
          </a:xfrm>
        </p:spPr>
        <p:txBody>
          <a:bodyPr>
            <a:normAutofit/>
          </a:bodyPr>
          <a:lstStyle>
            <a:lvl1pPr algn="l"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1886C0-4039-4FA8-B774-E5D4F4D6B1B2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7CAF85-1025-4765-A201-4604B7971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3BE350-8E31-4A11-9016-12FBE36978A6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37BC85C-7B5E-4992-B225-55380868C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535F-4F24-434D-A321-1385FC867A19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4AB-E9DD-40EA-951A-5B791B790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1BFA6C-6C75-47F7-BB8B-74ED927A2248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31BB49-FB3A-446F-9552-A52D7ACB2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32C05C-394A-4304-BEB8-E160687A7011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1ADB666-C432-4E3E-987C-44EFA1894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3DE2FE-7AA9-4F23-8047-8E07DFFE649F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827D84E-680D-4912-AF89-244CC5D82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A2256F0-B4DA-4F4E-8B1A-2871EEDFD4F1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D948EE4-227A-44AF-9572-25D7C4016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FE79F0-C704-4A23-99EB-8DDA6B93F1C2}" type="datetimeFigureOut">
              <a:rPr lang="ru-RU"/>
              <a:pPr>
                <a:defRPr/>
              </a:pPr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0491572-EEAE-4DF4-BB2B-7559C80CE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wmf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image" Target="../media/image15.gif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gi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wmf"/><Relationship Id="rId1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8.wm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741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609600"/>
            <a:ext cx="6781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Урок 11. Механическое движение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85800" y="2209800"/>
            <a:ext cx="7620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Цель:</a:t>
            </a:r>
          </a:p>
          <a:p>
            <a:r>
              <a:rPr lang="ru-RU" sz="2800" b="1"/>
              <a:t> ввести понятия «равномерное» и «неравномерное» движения, « траектория», «пройденный путь», единица пути;</a:t>
            </a:r>
          </a:p>
          <a:p>
            <a:r>
              <a:rPr lang="ru-RU" sz="2800" b="1"/>
              <a:t> относительность движения.</a:t>
            </a: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2735" t="62557" r="28034"/>
          <a:stretch>
            <a:fillRect/>
          </a:stretch>
        </p:blipFill>
        <p:spPr bwMode="auto">
          <a:xfrm>
            <a:off x="6248400" y="4572000"/>
            <a:ext cx="2033982" cy="1447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95800"/>
            <a:ext cx="11890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371600"/>
            <a:ext cx="2210615" cy="147637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419600"/>
            <a:ext cx="1928813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3576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663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l="6570"/>
          <a:stretch>
            <a:fillRect/>
          </a:stretch>
        </p:blipFill>
        <p:spPr bwMode="auto">
          <a:xfrm>
            <a:off x="533400" y="3276600"/>
            <a:ext cx="4286250" cy="25336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 r="9009"/>
          <a:stretch>
            <a:fillRect/>
          </a:stretch>
        </p:blipFill>
        <p:spPr bwMode="auto">
          <a:xfrm>
            <a:off x="990600" y="827088"/>
            <a:ext cx="1600200" cy="183991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800" y="838200"/>
            <a:ext cx="4083050" cy="18288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6630" name="Прямоугольник 10"/>
          <p:cNvSpPr>
            <a:spLocks noChangeArrowheads="1"/>
          </p:cNvSpPr>
          <p:nvPr/>
        </p:nvSpPr>
        <p:spPr bwMode="auto">
          <a:xfrm>
            <a:off x="609600" y="2743200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8000"/>
                </a:solidFill>
              </a:rPr>
              <a:t>видимая   -  ломаная   -    кривая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траектория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32" name="Picture 4" descr="j02860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762000"/>
            <a:ext cx="1828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2" descr="Рисунок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76600"/>
            <a:ext cx="3505200" cy="2517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035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219200" y="9144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grpSp>
        <p:nvGrpSpPr>
          <p:cNvPr id="1029" name="Группа 9"/>
          <p:cNvGrpSpPr>
            <a:grpSpLocks/>
          </p:cNvGrpSpPr>
          <p:nvPr/>
        </p:nvGrpSpPr>
        <p:grpSpPr bwMode="auto">
          <a:xfrm>
            <a:off x="5181600" y="3657600"/>
            <a:ext cx="2813050" cy="1143000"/>
            <a:chOff x="1052945" y="2001982"/>
            <a:chExt cx="4488873" cy="1284142"/>
          </a:xfrm>
        </p:grpSpPr>
        <p:sp>
          <p:nvSpPr>
            <p:cNvPr id="8" name="Полилиния 7"/>
            <p:cNvSpPr/>
            <p:nvPr/>
          </p:nvSpPr>
          <p:spPr>
            <a:xfrm>
              <a:off x="1052945" y="2001982"/>
              <a:ext cx="4488873" cy="1268091"/>
            </a:xfrm>
            <a:custGeom>
              <a:avLst/>
              <a:gdLst>
                <a:gd name="connsiteX0" fmla="*/ 0 w 4488873"/>
                <a:gd name="connsiteY0" fmla="*/ 1267691 h 1267691"/>
                <a:gd name="connsiteX1" fmla="*/ 277091 w 4488873"/>
                <a:gd name="connsiteY1" fmla="*/ 574963 h 1267691"/>
                <a:gd name="connsiteX2" fmla="*/ 290946 w 4488873"/>
                <a:gd name="connsiteY2" fmla="*/ 561109 h 1267691"/>
                <a:gd name="connsiteX3" fmla="*/ 845128 w 4488873"/>
                <a:gd name="connsiteY3" fmla="*/ 339436 h 1267691"/>
                <a:gd name="connsiteX4" fmla="*/ 1274619 w 4488873"/>
                <a:gd name="connsiteY4" fmla="*/ 671945 h 1267691"/>
                <a:gd name="connsiteX5" fmla="*/ 1357746 w 4488873"/>
                <a:gd name="connsiteY5" fmla="*/ 699654 h 1267691"/>
                <a:gd name="connsiteX6" fmla="*/ 1496291 w 4488873"/>
                <a:gd name="connsiteY6" fmla="*/ 644236 h 1267691"/>
                <a:gd name="connsiteX7" fmla="*/ 1607128 w 4488873"/>
                <a:gd name="connsiteY7" fmla="*/ 325582 h 1267691"/>
                <a:gd name="connsiteX8" fmla="*/ 1759528 w 4488873"/>
                <a:gd name="connsiteY8" fmla="*/ 90054 h 1267691"/>
                <a:gd name="connsiteX9" fmla="*/ 2008910 w 4488873"/>
                <a:gd name="connsiteY9" fmla="*/ 6927 h 1267691"/>
                <a:gd name="connsiteX10" fmla="*/ 2244437 w 4488873"/>
                <a:gd name="connsiteY10" fmla="*/ 48491 h 1267691"/>
                <a:gd name="connsiteX11" fmla="*/ 2466110 w 4488873"/>
                <a:gd name="connsiteY11" fmla="*/ 297873 h 1267691"/>
                <a:gd name="connsiteX12" fmla="*/ 2909455 w 4488873"/>
                <a:gd name="connsiteY12" fmla="*/ 284018 h 1267691"/>
                <a:gd name="connsiteX13" fmla="*/ 3380510 w 4488873"/>
                <a:gd name="connsiteY13" fmla="*/ 34636 h 1267691"/>
                <a:gd name="connsiteX14" fmla="*/ 4184073 w 4488873"/>
                <a:gd name="connsiteY14" fmla="*/ 214745 h 1267691"/>
                <a:gd name="connsiteX15" fmla="*/ 4488873 w 4488873"/>
                <a:gd name="connsiteY15" fmla="*/ 602673 h 126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8873" h="1267691">
                  <a:moveTo>
                    <a:pt x="0" y="1267691"/>
                  </a:moveTo>
                  <a:cubicBezTo>
                    <a:pt x="92364" y="1036782"/>
                    <a:pt x="228600" y="692727"/>
                    <a:pt x="277091" y="574963"/>
                  </a:cubicBezTo>
                  <a:cubicBezTo>
                    <a:pt x="325582" y="457199"/>
                    <a:pt x="196273" y="600363"/>
                    <a:pt x="290946" y="561109"/>
                  </a:cubicBezTo>
                  <a:cubicBezTo>
                    <a:pt x="385619" y="521855"/>
                    <a:pt x="681183" y="320963"/>
                    <a:pt x="845128" y="339436"/>
                  </a:cubicBezTo>
                  <a:cubicBezTo>
                    <a:pt x="1009074" y="357909"/>
                    <a:pt x="1189183" y="611909"/>
                    <a:pt x="1274619" y="671945"/>
                  </a:cubicBezTo>
                  <a:cubicBezTo>
                    <a:pt x="1360055" y="731981"/>
                    <a:pt x="1320801" y="704272"/>
                    <a:pt x="1357746" y="699654"/>
                  </a:cubicBezTo>
                  <a:cubicBezTo>
                    <a:pt x="1394691" y="695036"/>
                    <a:pt x="1454727" y="706581"/>
                    <a:pt x="1496291" y="644236"/>
                  </a:cubicBezTo>
                  <a:cubicBezTo>
                    <a:pt x="1537855" y="581891"/>
                    <a:pt x="1563255" y="417946"/>
                    <a:pt x="1607128" y="325582"/>
                  </a:cubicBezTo>
                  <a:cubicBezTo>
                    <a:pt x="1651001" y="233218"/>
                    <a:pt x="1692564" y="143163"/>
                    <a:pt x="1759528" y="90054"/>
                  </a:cubicBezTo>
                  <a:cubicBezTo>
                    <a:pt x="1826492" y="36945"/>
                    <a:pt x="1928092" y="13854"/>
                    <a:pt x="2008910" y="6927"/>
                  </a:cubicBezTo>
                  <a:cubicBezTo>
                    <a:pt x="2089728" y="0"/>
                    <a:pt x="2168237" y="0"/>
                    <a:pt x="2244437" y="48491"/>
                  </a:cubicBezTo>
                  <a:cubicBezTo>
                    <a:pt x="2320637" y="96982"/>
                    <a:pt x="2355274" y="258619"/>
                    <a:pt x="2466110" y="297873"/>
                  </a:cubicBezTo>
                  <a:cubicBezTo>
                    <a:pt x="2576946" y="337127"/>
                    <a:pt x="2757055" y="327891"/>
                    <a:pt x="2909455" y="284018"/>
                  </a:cubicBezTo>
                  <a:cubicBezTo>
                    <a:pt x="3061855" y="240145"/>
                    <a:pt x="3168074" y="46181"/>
                    <a:pt x="3380510" y="34636"/>
                  </a:cubicBezTo>
                  <a:cubicBezTo>
                    <a:pt x="3592946" y="23091"/>
                    <a:pt x="3999346" y="120072"/>
                    <a:pt x="4184073" y="214745"/>
                  </a:cubicBezTo>
                  <a:cubicBezTo>
                    <a:pt x="4368800" y="309418"/>
                    <a:pt x="4488873" y="602673"/>
                    <a:pt x="4488873" y="60267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1073211" y="2644053"/>
              <a:ext cx="4428076" cy="6420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0" name="TextBox 9"/>
          <p:cNvSpPr txBox="1">
            <a:spLocks noChangeArrowheads="1"/>
          </p:cNvSpPr>
          <p:nvPr/>
        </p:nvSpPr>
        <p:spPr bwMode="auto">
          <a:xfrm rot="-509898">
            <a:off x="4283075" y="4425950"/>
            <a:ext cx="4338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Перемещение </a:t>
            </a:r>
          </a:p>
          <a:p>
            <a:pPr algn="ctr"/>
            <a:r>
              <a:rPr lang="ru-RU" sz="2400" b="1"/>
              <a:t>–вектор, соединяющий </a:t>
            </a:r>
          </a:p>
          <a:p>
            <a:pPr algn="ctr"/>
            <a:r>
              <a:rPr lang="ru-RU" sz="2400" b="1"/>
              <a:t>начальное положение тела </a:t>
            </a:r>
          </a:p>
          <a:p>
            <a:pPr algn="ctr"/>
            <a:r>
              <a:rPr lang="ru-RU" sz="2400" b="1"/>
              <a:t>с конечным.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750292">
            <a:off x="5140230" y="3699100"/>
            <a:ext cx="2911145" cy="646331"/>
          </a:xfrm>
          <a:prstGeom prst="rect">
            <a:avLst/>
          </a:prstGeom>
        </p:spPr>
        <p:txBody>
          <a:bodyPr>
            <a:prstTxWarp prst="textCurveDown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cs typeface="Times New Roman" pitchFamily="18" charset="0"/>
              </a:rPr>
              <a:t>траектория</a:t>
            </a:r>
          </a:p>
        </p:txBody>
      </p:sp>
      <p:sp>
        <p:nvSpPr>
          <p:cNvPr id="1032" name="Прямоугольник 11"/>
          <p:cNvSpPr>
            <a:spLocks noChangeArrowheads="1"/>
          </p:cNvSpPr>
          <p:nvPr/>
        </p:nvSpPr>
        <p:spPr bwMode="auto">
          <a:xfrm>
            <a:off x="609600" y="1066800"/>
            <a:ext cx="7924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rgbClr val="008000"/>
                </a:solidFill>
              </a:rPr>
              <a:t>S- </a:t>
            </a:r>
            <a:r>
              <a:rPr lang="ru-RU" sz="4000" b="1" i="1" u="sng">
                <a:solidFill>
                  <a:srgbClr val="008000"/>
                </a:solidFill>
              </a:rPr>
              <a:t>пройденный</a:t>
            </a:r>
            <a:r>
              <a:rPr lang="ru-RU" sz="4000" b="1" i="1">
                <a:solidFill>
                  <a:srgbClr val="008000"/>
                </a:solidFill>
              </a:rPr>
              <a:t> </a:t>
            </a:r>
            <a:r>
              <a:rPr lang="ru-RU" sz="4000" b="1" i="1" u="sng">
                <a:solidFill>
                  <a:srgbClr val="008000"/>
                </a:solidFill>
              </a:rPr>
              <a:t>путь</a:t>
            </a:r>
            <a:r>
              <a:rPr lang="ru-RU" sz="4000" b="1" i="1">
                <a:solidFill>
                  <a:srgbClr val="008000"/>
                </a:solidFill>
              </a:rPr>
              <a:t>-</a:t>
            </a:r>
          </a:p>
          <a:p>
            <a:pPr algn="ctr"/>
            <a:r>
              <a:rPr lang="ru-RU" sz="4000" b="1" i="1">
                <a:solidFill>
                  <a:srgbClr val="008000"/>
                </a:solidFill>
              </a:rPr>
              <a:t>длина траектории, по которой движется тело</a:t>
            </a:r>
            <a:r>
              <a:rPr lang="ru-RU" sz="2800" b="1" i="1">
                <a:solidFill>
                  <a:srgbClr val="008000"/>
                </a:solidFill>
              </a:rPr>
              <a:t>. 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066800" y="3200400"/>
          <a:ext cx="3082925" cy="1600200"/>
        </p:xfrm>
        <a:graphic>
          <a:graphicData uri="http://schemas.openxmlformats.org/presentationml/2006/ole">
            <p:oleObj spid="_x0000_s1026" name="Формула" r:id="rId4" imgW="4572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00800" y="1295400"/>
            <a:ext cx="1828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477000" y="1295400"/>
          <a:ext cx="1676400" cy="869950"/>
        </p:xfrm>
        <a:graphic>
          <a:graphicData uri="http://schemas.openxmlformats.org/presentationml/2006/ole">
            <p:oleObj spid="_x0000_s2050" name="Формула" r:id="rId4" imgW="457200" imgH="215640" progId="Equation.3">
              <p:embed/>
            </p:oleObj>
          </a:graphicData>
        </a:graphic>
      </p:graphicFrame>
      <p:grpSp>
        <p:nvGrpSpPr>
          <p:cNvPr id="205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057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" name="Прямоугольник 4"/>
          <p:cNvSpPr>
            <a:spLocks noChangeArrowheads="1"/>
          </p:cNvSpPr>
          <p:nvPr/>
        </p:nvSpPr>
        <p:spPr bwMode="auto">
          <a:xfrm>
            <a:off x="838200" y="609600"/>
            <a:ext cx="701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Основной единицей пути в Международной системе (СИ) является</a:t>
            </a:r>
            <a:r>
              <a:rPr lang="ru-RU" sz="2800" i="1"/>
              <a:t> метр (м). </a:t>
            </a:r>
          </a:p>
          <a:p>
            <a:r>
              <a:rPr lang="ru-RU" sz="2800" i="1"/>
              <a:t>Другие единицы длины:</a:t>
            </a: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438650" y="4718050"/>
          <a:ext cx="114300" cy="215900"/>
        </p:xfrm>
        <a:graphic>
          <a:graphicData uri="http://schemas.openxmlformats.org/presentationml/2006/ole">
            <p:oleObj spid="_x0000_s2051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609600" y="2286000"/>
          <a:ext cx="3530600" cy="3429000"/>
        </p:xfrm>
        <a:graphic>
          <a:graphicData uri="http://schemas.openxmlformats.org/presentationml/2006/ole">
            <p:oleObj spid="_x0000_s2052" name="Формула" r:id="rId6" imgW="888840" imgH="863280" progId="Equation.3">
              <p:embed/>
            </p:oleObj>
          </a:graphicData>
        </a:graphic>
      </p:graphicFrame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4191000" y="1981200"/>
            <a:ext cx="457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i="1"/>
              <a:t>миллиметр (мм),</a:t>
            </a:r>
          </a:p>
          <a:p>
            <a:pPr>
              <a:lnSpc>
                <a:spcPct val="150000"/>
              </a:lnSpc>
            </a:pPr>
            <a:r>
              <a:rPr lang="ru-RU" sz="4400" i="1"/>
              <a:t> сантиметр (см),</a:t>
            </a:r>
          </a:p>
          <a:p>
            <a:pPr>
              <a:lnSpc>
                <a:spcPct val="150000"/>
              </a:lnSpc>
            </a:pPr>
            <a:r>
              <a:rPr lang="ru-RU" sz="4400" i="1"/>
              <a:t> дециметр (дм)</a:t>
            </a:r>
          </a:p>
          <a:p>
            <a:pPr>
              <a:lnSpc>
                <a:spcPct val="150000"/>
              </a:lnSpc>
            </a:pPr>
            <a:r>
              <a:rPr lang="ru-RU" sz="4400" i="1"/>
              <a:t>  километр (км).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7652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3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09600" y="762000"/>
            <a:ext cx="79248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/>
              <a:t>	</a:t>
            </a:r>
            <a:r>
              <a:rPr lang="ru-RU" sz="3600" b="1" i="1" dirty="0">
                <a:solidFill>
                  <a:srgbClr val="008000"/>
                </a:solidFill>
              </a:rPr>
              <a:t>Вопросы: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b="1" i="1" dirty="0"/>
              <a:t>Что называется механическим движением?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b="1" i="1" dirty="0"/>
              <a:t> Почему указывают, относительно каких тел движется тело?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b="1" i="1" dirty="0"/>
              <a:t> Что называют путем, пройденным телом?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b="1" i="1" dirty="0"/>
              <a:t> Какова единица пути в 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867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838200" y="609600"/>
            <a:ext cx="7696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8000"/>
                </a:solidFill>
              </a:rPr>
              <a:t>	Упражнение 3</a:t>
            </a:r>
          </a:p>
          <a:p>
            <a:r>
              <a:rPr lang="ru-RU" sz="3200" b="1"/>
              <a:t>1.Приведите примеры тел, движущихся относительно Земли; неподвижных относительно Земли.</a:t>
            </a:r>
          </a:p>
          <a:p>
            <a:endParaRPr lang="ru-RU" sz="3200" b="1"/>
          </a:p>
          <a:p>
            <a:r>
              <a:rPr lang="ru-RU" sz="3200" b="1"/>
              <a:t>2.Почему во время снежной метели трудно указать, движется поезд или нет?</a:t>
            </a:r>
          </a:p>
          <a:p>
            <a:endParaRPr lang="ru-RU" sz="3200" b="1"/>
          </a:p>
          <a:p>
            <a:r>
              <a:rPr lang="ru-RU" sz="3200" b="1"/>
              <a:t>3.Какую траекторию оставляет на </a:t>
            </a:r>
          </a:p>
          <a:p>
            <a:r>
              <a:rPr lang="ru-RU" sz="3200" b="1"/>
              <a:t>ночном небе реактивный самолет?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9700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609600" y="1295400"/>
            <a:ext cx="7848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8000"/>
                </a:solidFill>
              </a:rPr>
              <a:t>Задание 4</a:t>
            </a:r>
          </a:p>
          <a:p>
            <a:r>
              <a:rPr lang="ru-RU" sz="4000" b="1"/>
              <a:t>	Измерьте среднюю длину своего шага.</a:t>
            </a:r>
          </a:p>
          <a:p>
            <a:pPr algn="just"/>
            <a:r>
              <a:rPr lang="ru-RU" sz="4000" b="1"/>
              <a:t> 	Пользуясь этой мерой, определите путь, который вы проходите от своего дома до ближайшей остановки автобуса.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4"/>
          <p:cNvSpPr>
            <a:spLocks noChangeAspect="1" noEditPoints="1"/>
          </p:cNvSpPr>
          <p:nvPr/>
        </p:nvSpPr>
        <p:spPr bwMode="auto">
          <a:xfrm>
            <a:off x="123825" y="93663"/>
            <a:ext cx="8893175" cy="6670675"/>
          </a:xfrm>
          <a:custGeom>
            <a:avLst/>
            <a:gdLst>
              <a:gd name="T0" fmla="*/ 0 w 6400"/>
              <a:gd name="T1" fmla="*/ 2147483647 h 4480"/>
              <a:gd name="T2" fmla="*/ 2147483647 w 6400"/>
              <a:gd name="T3" fmla="*/ 0 h 4480"/>
              <a:gd name="T4" fmla="*/ 2147483647 w 6400"/>
              <a:gd name="T5" fmla="*/ 2147483647 h 4480"/>
              <a:gd name="T6" fmla="*/ 2147483647 w 6400"/>
              <a:gd name="T7" fmla="*/ 2147483647 h 4480"/>
              <a:gd name="T8" fmla="*/ 2147483647 w 6400"/>
              <a:gd name="T9" fmla="*/ 2147483647 h 4480"/>
              <a:gd name="T10" fmla="*/ 2147483647 w 6400"/>
              <a:gd name="T11" fmla="*/ 2147483647 h 4480"/>
              <a:gd name="T12" fmla="*/ 2147483647 w 6400"/>
              <a:gd name="T13" fmla="*/ 2147483647 h 4480"/>
              <a:gd name="T14" fmla="*/ 2147483647 w 6400"/>
              <a:gd name="T15" fmla="*/ 2147483647 h 4480"/>
              <a:gd name="T16" fmla="*/ 2147483647 w 6400"/>
              <a:gd name="T17" fmla="*/ 2147483647 h 4480"/>
              <a:gd name="T18" fmla="*/ 2147483647 w 6400"/>
              <a:gd name="T19" fmla="*/ 2147483647 h 4480"/>
              <a:gd name="T20" fmla="*/ 2147483647 w 6400"/>
              <a:gd name="T21" fmla="*/ 2147483647 h 4480"/>
              <a:gd name="T22" fmla="*/ 2147483647 w 6400"/>
              <a:gd name="T23" fmla="*/ 2147483647 h 4480"/>
              <a:gd name="T24" fmla="*/ 2147483647 w 6400"/>
              <a:gd name="T25" fmla="*/ 2147483647 h 4480"/>
              <a:gd name="T26" fmla="*/ 2147483647 w 6400"/>
              <a:gd name="T27" fmla="*/ 2147483647 h 4480"/>
              <a:gd name="T28" fmla="*/ 2147483647 w 6400"/>
              <a:gd name="T29" fmla="*/ 2147483647 h 4480"/>
              <a:gd name="T30" fmla="*/ 2147483647 w 6400"/>
              <a:gd name="T31" fmla="*/ 2147483647 h 4480"/>
              <a:gd name="T32" fmla="*/ 2147483647 w 6400"/>
              <a:gd name="T33" fmla="*/ 2147483647 h 4480"/>
              <a:gd name="T34" fmla="*/ 2147483647 w 6400"/>
              <a:gd name="T35" fmla="*/ 2147483647 h 4480"/>
              <a:gd name="T36" fmla="*/ 2147483647 w 6400"/>
              <a:gd name="T37" fmla="*/ 2147483647 h 4480"/>
              <a:gd name="T38" fmla="*/ 2147483647 w 6400"/>
              <a:gd name="T39" fmla="*/ 2147483647 h 4480"/>
              <a:gd name="T40" fmla="*/ 2147483647 w 6400"/>
              <a:gd name="T41" fmla="*/ 2147483647 h 4480"/>
              <a:gd name="T42" fmla="*/ 2147483647 w 6400"/>
              <a:gd name="T43" fmla="*/ 2147483647 h 4480"/>
              <a:gd name="T44" fmla="*/ 2147483647 w 6400"/>
              <a:gd name="T45" fmla="*/ 2147483647 h 4480"/>
              <a:gd name="T46" fmla="*/ 2147483647 w 6400"/>
              <a:gd name="T47" fmla="*/ 2147483647 h 4480"/>
              <a:gd name="T48" fmla="*/ 2147483647 w 6400"/>
              <a:gd name="T49" fmla="*/ 2147483647 h 4480"/>
              <a:gd name="T50" fmla="*/ 2147483647 w 6400"/>
              <a:gd name="T51" fmla="*/ 2147483647 h 4480"/>
              <a:gd name="T52" fmla="*/ 2147483647 w 6400"/>
              <a:gd name="T53" fmla="*/ 2147483647 h 4480"/>
              <a:gd name="T54" fmla="*/ 2147483647 w 6400"/>
              <a:gd name="T55" fmla="*/ 2147483647 h 4480"/>
              <a:gd name="T56" fmla="*/ 2147483647 w 6400"/>
              <a:gd name="T57" fmla="*/ 2147483647 h 4480"/>
              <a:gd name="T58" fmla="*/ 2147483647 w 6400"/>
              <a:gd name="T59" fmla="*/ 2147483647 h 4480"/>
              <a:gd name="T60" fmla="*/ 2147483647 w 6400"/>
              <a:gd name="T61" fmla="*/ 2147483647 h 4480"/>
              <a:gd name="T62" fmla="*/ 2147483647 w 6400"/>
              <a:gd name="T63" fmla="*/ 2147483647 h 4480"/>
              <a:gd name="T64" fmla="*/ 2147483647 w 6400"/>
              <a:gd name="T65" fmla="*/ 2147483647 h 4480"/>
              <a:gd name="T66" fmla="*/ 2147483647 w 6400"/>
              <a:gd name="T67" fmla="*/ 2147483647 h 4480"/>
              <a:gd name="T68" fmla="*/ 2147483647 w 6400"/>
              <a:gd name="T69" fmla="*/ 2147483647 h 4480"/>
              <a:gd name="T70" fmla="*/ 2147483647 w 6400"/>
              <a:gd name="T71" fmla="*/ 2147483647 h 4480"/>
              <a:gd name="T72" fmla="*/ 2147483647 w 6400"/>
              <a:gd name="T73" fmla="*/ 2147483647 h 4480"/>
              <a:gd name="T74" fmla="*/ 2147483647 w 6400"/>
              <a:gd name="T75" fmla="*/ 2147483647 h 4480"/>
              <a:gd name="T76" fmla="*/ 2147483647 w 6400"/>
              <a:gd name="T77" fmla="*/ 2147483647 h 4480"/>
              <a:gd name="T78" fmla="*/ 2147483647 w 6400"/>
              <a:gd name="T79" fmla="*/ 2147483647 h 4480"/>
              <a:gd name="T80" fmla="*/ 2147483647 w 6400"/>
              <a:gd name="T81" fmla="*/ 2147483647 h 4480"/>
              <a:gd name="T82" fmla="*/ 2147483647 w 6400"/>
              <a:gd name="T83" fmla="*/ 2147483647 h 4480"/>
              <a:gd name="T84" fmla="*/ 2147483647 w 6400"/>
              <a:gd name="T85" fmla="*/ 2147483647 h 4480"/>
              <a:gd name="T86" fmla="*/ 2147483647 w 6400"/>
              <a:gd name="T87" fmla="*/ 2147483647 h 4480"/>
              <a:gd name="T88" fmla="*/ 2147483647 w 6400"/>
              <a:gd name="T89" fmla="*/ 2147483647 h 4480"/>
              <a:gd name="T90" fmla="*/ 2147483647 w 6400"/>
              <a:gd name="T91" fmla="*/ 2147483647 h 4480"/>
              <a:gd name="T92" fmla="*/ 2147483647 w 6400"/>
              <a:gd name="T93" fmla="*/ 2147483647 h 4480"/>
              <a:gd name="T94" fmla="*/ 2147483647 w 6400"/>
              <a:gd name="T95" fmla="*/ 2147483647 h 4480"/>
              <a:gd name="T96" fmla="*/ 2147483647 w 6400"/>
              <a:gd name="T97" fmla="*/ 2147483647 h 4480"/>
              <a:gd name="T98" fmla="*/ 2147483647 w 6400"/>
              <a:gd name="T99" fmla="*/ 2147483647 h 4480"/>
              <a:gd name="T100" fmla="*/ 2147483647 w 6400"/>
              <a:gd name="T101" fmla="*/ 2147483647 h 4480"/>
              <a:gd name="T102" fmla="*/ 2147483647 w 6400"/>
              <a:gd name="T103" fmla="*/ 2147483647 h 4480"/>
              <a:gd name="T104" fmla="*/ 2147483647 w 6400"/>
              <a:gd name="T105" fmla="*/ 2147483647 h 4480"/>
              <a:gd name="T106" fmla="*/ 2147483647 w 6400"/>
              <a:gd name="T107" fmla="*/ 2147483647 h 4480"/>
              <a:gd name="T108" fmla="*/ 2147483647 w 6400"/>
              <a:gd name="T109" fmla="*/ 2147483647 h 4480"/>
              <a:gd name="T110" fmla="*/ 2147483647 w 6400"/>
              <a:gd name="T111" fmla="*/ 2147483647 h 4480"/>
              <a:gd name="T112" fmla="*/ 2147483647 w 6400"/>
              <a:gd name="T113" fmla="*/ 2147483647 h 4480"/>
              <a:gd name="T114" fmla="*/ 2147483647 w 6400"/>
              <a:gd name="T115" fmla="*/ 2147483647 h 4480"/>
              <a:gd name="T116" fmla="*/ 2147483647 w 6400"/>
              <a:gd name="T117" fmla="*/ 2147483647 h 44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00"/>
              <a:gd name="T178" fmla="*/ 0 h 4480"/>
              <a:gd name="T179" fmla="*/ 6400 w 6400"/>
              <a:gd name="T180" fmla="*/ 4480 h 448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4343400" y="2133600"/>
            <a:ext cx="642938" cy="642938"/>
          </a:xfrm>
          <a:prstGeom prst="sun">
            <a:avLst/>
          </a:prstGeom>
          <a:gradFill>
            <a:gsLst>
              <a:gs pos="47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7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304800" y="3810000"/>
            <a:ext cx="853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600"/>
              <a:t>Земля вокруг Солнца движется почти равномерно, проходя приблизительно равные пути за одинаковое время, — за каждый год она делает ровно один оборот.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ДВИЖЕНИЯ, БЛИЗКИЕ</a:t>
            </a:r>
          </a:p>
          <a:p>
            <a:pPr algn="ctr"/>
            <a:r>
              <a:rPr lang="ru-RU" sz="2800" b="1"/>
              <a:t> К РАВНОМЕРНОМУ</a:t>
            </a:r>
          </a:p>
        </p:txBody>
      </p:sp>
      <p:pic>
        <p:nvPicPr>
          <p:cNvPr id="30726" name="Picture 6" descr="C:\Users\Администратор\Pictures\RNAJPYCA1KOJS9CAPLFLJDCADZ02WBCA4M5PBKCAH4OX0RCAF19X57CAZRF0D2CA7INK50CA882XGYCAGOWI2ICAHT7QYGCAH9OTZFCAH61SGRCAMHBGJDCA6VTSBVCAFF8KCJCAXL0Y9BCADMCK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384333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Администратор\Pictures\KRMC6WCAZUVHQJCA5F4L8TCAERN9AUCAYFCRQRCAHZAI7ACA5KQ9AICACWXLG6CAS8D4TBCA6PSG36CANOKOUHCAB7BQRRCAFW24IWCAEHHL1KCA2MGYXVCAG49OE0CAUKD6HGCAEUKBIICAP2J2KS.jpg"/>
          <p:cNvPicPr>
            <a:picLocks noChangeAspect="1" noChangeArrowheads="1"/>
          </p:cNvPicPr>
          <p:nvPr/>
        </p:nvPicPr>
        <p:blipFill>
          <a:blip r:embed="rId3" cstate="print"/>
          <a:srcRect l="9839" t="9890" r="6679" b="14286"/>
          <a:stretch>
            <a:fillRect/>
          </a:stretch>
        </p:blipFill>
        <p:spPr bwMode="auto">
          <a:xfrm>
            <a:off x="4495800" y="1752600"/>
            <a:ext cx="428628" cy="364004"/>
          </a:xfrm>
          <a:prstGeom prst="ellipse">
            <a:avLst/>
          </a:prstGeom>
          <a:noFill/>
          <a:ln w="28575">
            <a:solidFill>
              <a:srgbClr val="D1FFF3"/>
            </a:solidFill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7467600" y="-1066800"/>
            <a:ext cx="1131888" cy="2773363"/>
            <a:chOff x="7287466" y="1264716"/>
            <a:chExt cx="1132634" cy="2773884"/>
          </a:xfrm>
        </p:grpSpPr>
        <p:sp>
          <p:nvSpPr>
            <p:cNvPr id="8" name="Капля 7"/>
            <p:cNvSpPr/>
            <p:nvPr/>
          </p:nvSpPr>
          <p:spPr>
            <a:xfrm rot="8145147">
              <a:off x="7290643" y="1264716"/>
              <a:ext cx="964248" cy="97649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730" name="Picture 8" descr="H:\Коллекция картинок1\j035679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2667000"/>
              <a:ext cx="102870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543222" y="3657528"/>
              <a:ext cx="762502" cy="381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8" idx="1"/>
            </p:cNvCxnSpPr>
            <p:nvPr/>
          </p:nvCxnSpPr>
          <p:spPr>
            <a:xfrm rot="16200000" flipH="1">
              <a:off x="6496027" y="2534082"/>
              <a:ext cx="1914886" cy="332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8" idx="5"/>
            </p:cNvCxnSpPr>
            <p:nvPr/>
          </p:nvCxnSpPr>
          <p:spPr>
            <a:xfrm rot="5400000">
              <a:off x="7295856" y="2695315"/>
              <a:ext cx="1895832" cy="285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C 0.07726 -0.03635 0.15625 -0.00625 0.1757 0.06759 C 0.19531 0.14143 0.14809 0.23101 0.07084 0.26736 C -0.0066 0.3037 -0.08524 0.27338 -0.10469 0.19953 C -0.1243 0.12569 -0.07743 0.03634 -1.94444E-6 3.7037E-6 Z " pathEditMode="relative" rAng="-1166080" ptsTypes="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00486 0.6979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1750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990600" y="533400"/>
            <a:ext cx="708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</a:rPr>
              <a:t>§ 14. Равномерное и неравномерное движение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325813" cy="37242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533400" y="1676400"/>
            <a:ext cx="3886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</a:rPr>
              <a:t>Расстояния между следами от капель неодинаковы. </a:t>
            </a:r>
          </a:p>
          <a:p>
            <a:pPr algn="ctr"/>
            <a:endParaRPr lang="ru-RU" sz="2800" b="1">
              <a:solidFill>
                <a:srgbClr val="008000"/>
              </a:solidFill>
            </a:endParaRPr>
          </a:p>
          <a:p>
            <a:pPr algn="ctr"/>
            <a:r>
              <a:rPr lang="ru-RU" sz="2800" b="1">
                <a:solidFill>
                  <a:srgbClr val="008000"/>
                </a:solidFill>
              </a:rPr>
              <a:t>За</a:t>
            </a:r>
            <a:r>
              <a:rPr lang="ru-RU" sz="2800" b="1" i="1">
                <a:solidFill>
                  <a:srgbClr val="008000"/>
                </a:solidFill>
              </a:rPr>
              <a:t> одинаковые промежутки времени тележка проходит разные пути</a:t>
            </a:r>
            <a:r>
              <a:rPr lang="ru-RU" b="1" i="1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277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0800000" flipV="1">
            <a:off x="762000" y="457200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/>
              <a:t>Df</a:t>
            </a:r>
            <a:r>
              <a:rPr lang="en-US" sz="4800" dirty="0"/>
              <a:t>.</a:t>
            </a:r>
            <a:r>
              <a:rPr lang="ru-RU" sz="4800" dirty="0"/>
              <a:t> </a:t>
            </a:r>
            <a:r>
              <a:rPr lang="ru-RU" sz="4800" b="1" dirty="0">
                <a:solidFill>
                  <a:srgbClr val="008000"/>
                </a:solidFill>
              </a:rPr>
              <a:t>Н</a:t>
            </a:r>
            <a:r>
              <a:rPr lang="ru-RU" sz="4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еравномерное движение -</a:t>
            </a:r>
            <a:r>
              <a:rPr lang="ru-RU" sz="4800" b="1" dirty="0">
                <a:solidFill>
                  <a:srgbClr val="008000"/>
                </a:solidFill>
              </a:rPr>
              <a:t> </a:t>
            </a:r>
            <a:r>
              <a:rPr lang="ru-RU" sz="4800" b="1" dirty="0" err="1">
                <a:solidFill>
                  <a:srgbClr val="008000"/>
                </a:solidFill>
              </a:rPr>
              <a:t>движение</a:t>
            </a:r>
            <a:r>
              <a:rPr lang="ru-RU" sz="4800" b="1" dirty="0">
                <a:solidFill>
                  <a:srgbClr val="008000"/>
                </a:solidFill>
              </a:rPr>
              <a:t>, при котором </a:t>
            </a:r>
            <a:r>
              <a:rPr lang="ru-RU" sz="4800" dirty="0"/>
              <a:t>тело за любые </a:t>
            </a:r>
            <a:r>
              <a:rPr lang="ru-RU" sz="4800" u="sng" dirty="0"/>
              <a:t>равные</a:t>
            </a:r>
            <a:r>
              <a:rPr lang="ru-RU" sz="4800" dirty="0"/>
              <a:t> </a:t>
            </a:r>
            <a:r>
              <a:rPr lang="ru-RU" sz="4800" u="sng" dirty="0"/>
              <a:t>промежутки  времени</a:t>
            </a:r>
            <a:r>
              <a:rPr lang="ru-RU" sz="4800" dirty="0"/>
              <a:t> проходит </a:t>
            </a:r>
            <a:r>
              <a:rPr lang="ru-RU" sz="4800" u="sng" dirty="0"/>
              <a:t>неодинаковые пути  </a:t>
            </a:r>
          </a:p>
        </p:txBody>
      </p:sp>
      <p:pic>
        <p:nvPicPr>
          <p:cNvPr id="32772" name="Picture 5" descr="j0298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276600"/>
            <a:ext cx="10874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j02518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953000"/>
            <a:ext cx="2133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j01953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876800"/>
            <a:ext cx="14224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j02341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819400"/>
            <a:ext cx="1308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3379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62000" y="685800"/>
            <a:ext cx="73152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008000"/>
                </a:solidFill>
              </a:rPr>
              <a:t>Вопросы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b="1" i="1" dirty="0"/>
              <a:t>Какое движение называют равномерным?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b="1" i="1" dirty="0"/>
              <a:t> Какое движение называют неравномерным?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b="1" i="1" dirty="0"/>
              <a:t> Приведите примеры неравномерного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3643313"/>
            <a:ext cx="9144000" cy="7143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28600" y="4343400"/>
            <a:ext cx="5257800" cy="17526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008000"/>
                </a:solidFill>
              </a:rPr>
              <a:t>Какие тела движутся?</a:t>
            </a:r>
          </a:p>
          <a:p>
            <a:pPr algn="ctr"/>
            <a:r>
              <a:rPr lang="ru-RU" b="1" smtClean="0">
                <a:solidFill>
                  <a:srgbClr val="008000"/>
                </a:solidFill>
              </a:rPr>
              <a:t> Какие тела неподвижны? </a:t>
            </a:r>
          </a:p>
          <a:p>
            <a:pPr algn="ctr"/>
            <a:r>
              <a:rPr lang="ru-RU" b="1" smtClean="0">
                <a:solidFill>
                  <a:srgbClr val="008000"/>
                </a:solidFill>
              </a:rPr>
              <a:t>Относительно каких тел</a:t>
            </a:r>
            <a:r>
              <a:rPr lang="ru-RU" sz="3600" b="1" smtClean="0">
                <a:solidFill>
                  <a:srgbClr val="008000"/>
                </a:solidFill>
              </a:rPr>
              <a:t>?</a:t>
            </a:r>
          </a:p>
          <a:p>
            <a:pPr algn="ctr"/>
            <a:endParaRPr lang="ru-RU" b="1" smtClean="0">
              <a:solidFill>
                <a:srgbClr val="008000"/>
              </a:solidFill>
            </a:endParaRPr>
          </a:p>
          <a:p>
            <a:pPr algn="ctr"/>
            <a:endParaRPr lang="ru-RU" b="1" smtClean="0">
              <a:solidFill>
                <a:srgbClr val="008000"/>
              </a:solidFill>
            </a:endParaRPr>
          </a:p>
          <a:p>
            <a:pPr algn="ctr">
              <a:buFont typeface="Arial" charset="0"/>
              <a:buNone/>
            </a:pPr>
            <a:endParaRPr lang="ru-RU" b="1" smtClean="0">
              <a:solidFill>
                <a:srgbClr val="008000"/>
              </a:solidFill>
            </a:endParaRPr>
          </a:p>
        </p:txBody>
      </p: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-4429125" y="1214438"/>
            <a:ext cx="4214812" cy="2357437"/>
            <a:chOff x="428596" y="1214422"/>
            <a:chExt cx="4214842" cy="23574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8596" y="1500174"/>
              <a:ext cx="4214842" cy="15716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8596" y="1214422"/>
              <a:ext cx="4214842" cy="28575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70" name="Picture 2" descr="C:\Program Files\Microsoft Office\MEDIA\CAGCAT10\j021672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714488"/>
              <a:ext cx="68185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noFill/>
            <a:ln w="152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57620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1472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Кольцо 12"/>
            <p:cNvSpPr/>
            <p:nvPr/>
          </p:nvSpPr>
          <p:spPr>
            <a:xfrm>
              <a:off x="3643306" y="3071810"/>
              <a:ext cx="500067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Кольцо 13"/>
            <p:cNvSpPr/>
            <p:nvPr/>
          </p:nvSpPr>
          <p:spPr>
            <a:xfrm>
              <a:off x="928662" y="3071810"/>
              <a:ext cx="500067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3571875"/>
            <a:ext cx="9144000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5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8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71625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1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4356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7225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00938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50106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27"/>
          <p:cNvGrpSpPr>
            <a:grpSpLocks/>
          </p:cNvGrpSpPr>
          <p:nvPr/>
        </p:nvGrpSpPr>
        <p:grpSpPr bwMode="auto">
          <a:xfrm>
            <a:off x="685800" y="1219200"/>
            <a:ext cx="4214813" cy="2357438"/>
            <a:chOff x="428596" y="1214422"/>
            <a:chExt cx="4214842" cy="235745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28596" y="1500174"/>
              <a:ext cx="4214842" cy="15716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8596" y="1214422"/>
              <a:ext cx="4214842" cy="28575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61" name="Picture 2" descr="C:\Program Files\Microsoft Office\MEDIA\CAGCAT10\j021672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714488"/>
              <a:ext cx="68185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Прямоугольник 32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noFill/>
            <a:ln w="152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857620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1472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Кольцо 35"/>
            <p:cNvSpPr/>
            <p:nvPr/>
          </p:nvSpPr>
          <p:spPr>
            <a:xfrm>
              <a:off x="3643306" y="3071810"/>
              <a:ext cx="500065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Кольцо 36"/>
            <p:cNvSpPr/>
            <p:nvPr/>
          </p:nvSpPr>
          <p:spPr>
            <a:xfrm>
              <a:off x="928662" y="3071810"/>
              <a:ext cx="500065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450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-181" y="-126"/>
            <a:chExt cx="6581" cy="4606"/>
          </a:xfrm>
        </p:grpSpPr>
        <p:sp>
          <p:nvSpPr>
            <p:cNvPr id="18456" name="Freeform 4"/>
            <p:cNvSpPr>
              <a:spLocks noChangeAspect="1" noEditPoints="1"/>
            </p:cNvSpPr>
            <p:nvPr/>
          </p:nvSpPr>
          <p:spPr bwMode="auto">
            <a:xfrm>
              <a:off x="-181" y="-126"/>
              <a:ext cx="6581" cy="4606"/>
            </a:xfrm>
            <a:custGeom>
              <a:avLst/>
              <a:gdLst>
                <a:gd name="T0" fmla="*/ 0 w 6400"/>
                <a:gd name="T1" fmla="*/ 5594 h 4480"/>
                <a:gd name="T2" fmla="*/ 7999 w 6400"/>
                <a:gd name="T3" fmla="*/ 0 h 4480"/>
                <a:gd name="T4" fmla="*/ 7699 w 6400"/>
                <a:gd name="T5" fmla="*/ 4994 h 4480"/>
                <a:gd name="T6" fmla="*/ 7669 w 6400"/>
                <a:gd name="T7" fmla="*/ 4997 h 4480"/>
                <a:gd name="T8" fmla="*/ 7609 w 6400"/>
                <a:gd name="T9" fmla="*/ 5007 h 4480"/>
                <a:gd name="T10" fmla="*/ 7558 w 6400"/>
                <a:gd name="T11" fmla="*/ 5029 h 4480"/>
                <a:gd name="T12" fmla="*/ 7511 w 6400"/>
                <a:gd name="T13" fmla="*/ 5061 h 4480"/>
                <a:gd name="T14" fmla="*/ 7468 w 6400"/>
                <a:gd name="T15" fmla="*/ 5104 h 4480"/>
                <a:gd name="T16" fmla="*/ 7434 w 6400"/>
                <a:gd name="T17" fmla="*/ 5151 h 4480"/>
                <a:gd name="T18" fmla="*/ 7411 w 6400"/>
                <a:gd name="T19" fmla="*/ 5203 h 4480"/>
                <a:gd name="T20" fmla="*/ 7402 w 6400"/>
                <a:gd name="T21" fmla="*/ 5263 h 4480"/>
                <a:gd name="T22" fmla="*/ 7398 w 6400"/>
                <a:gd name="T23" fmla="*/ 5294 h 4480"/>
                <a:gd name="T24" fmla="*/ 7405 w 6400"/>
                <a:gd name="T25" fmla="*/ 5345 h 4480"/>
                <a:gd name="T26" fmla="*/ 7417 w 6400"/>
                <a:gd name="T27" fmla="*/ 5395 h 4480"/>
                <a:gd name="T28" fmla="*/ 583 w 6400"/>
                <a:gd name="T29" fmla="*/ 5395 h 4480"/>
                <a:gd name="T30" fmla="*/ 594 w 6400"/>
                <a:gd name="T31" fmla="*/ 5345 h 4480"/>
                <a:gd name="T32" fmla="*/ 601 w 6400"/>
                <a:gd name="T33" fmla="*/ 5294 h 4480"/>
                <a:gd name="T34" fmla="*/ 598 w 6400"/>
                <a:gd name="T35" fmla="*/ 5263 h 4480"/>
                <a:gd name="T36" fmla="*/ 587 w 6400"/>
                <a:gd name="T37" fmla="*/ 5203 h 4480"/>
                <a:gd name="T38" fmla="*/ 566 w 6400"/>
                <a:gd name="T39" fmla="*/ 5151 h 4480"/>
                <a:gd name="T40" fmla="*/ 532 w 6400"/>
                <a:gd name="T41" fmla="*/ 5104 h 4480"/>
                <a:gd name="T42" fmla="*/ 489 w 6400"/>
                <a:gd name="T43" fmla="*/ 5061 h 4480"/>
                <a:gd name="T44" fmla="*/ 443 w 6400"/>
                <a:gd name="T45" fmla="*/ 5029 h 4480"/>
                <a:gd name="T46" fmla="*/ 390 w 6400"/>
                <a:gd name="T47" fmla="*/ 5007 h 4480"/>
                <a:gd name="T48" fmla="*/ 330 w 6400"/>
                <a:gd name="T49" fmla="*/ 4997 h 4480"/>
                <a:gd name="T50" fmla="*/ 300 w 6400"/>
                <a:gd name="T51" fmla="*/ 4994 h 4480"/>
                <a:gd name="T52" fmla="*/ 248 w 6400"/>
                <a:gd name="T53" fmla="*/ 4999 h 4480"/>
                <a:gd name="T54" fmla="*/ 201 w 6400"/>
                <a:gd name="T55" fmla="*/ 5011 h 4480"/>
                <a:gd name="T56" fmla="*/ 201 w 6400"/>
                <a:gd name="T57" fmla="*/ 581 h 4480"/>
                <a:gd name="T58" fmla="*/ 248 w 6400"/>
                <a:gd name="T59" fmla="*/ 594 h 4480"/>
                <a:gd name="T60" fmla="*/ 300 w 6400"/>
                <a:gd name="T61" fmla="*/ 598 h 4480"/>
                <a:gd name="T62" fmla="*/ 330 w 6400"/>
                <a:gd name="T63" fmla="*/ 596 h 4480"/>
                <a:gd name="T64" fmla="*/ 390 w 6400"/>
                <a:gd name="T65" fmla="*/ 587 h 4480"/>
                <a:gd name="T66" fmla="*/ 443 w 6400"/>
                <a:gd name="T67" fmla="*/ 564 h 4480"/>
                <a:gd name="T68" fmla="*/ 489 w 6400"/>
                <a:gd name="T69" fmla="*/ 532 h 4480"/>
                <a:gd name="T70" fmla="*/ 532 w 6400"/>
                <a:gd name="T71" fmla="*/ 489 h 4480"/>
                <a:gd name="T72" fmla="*/ 566 w 6400"/>
                <a:gd name="T73" fmla="*/ 442 h 4480"/>
                <a:gd name="T74" fmla="*/ 587 w 6400"/>
                <a:gd name="T75" fmla="*/ 390 h 4480"/>
                <a:gd name="T76" fmla="*/ 598 w 6400"/>
                <a:gd name="T77" fmla="*/ 330 h 4480"/>
                <a:gd name="T78" fmla="*/ 601 w 6400"/>
                <a:gd name="T79" fmla="*/ 300 h 4480"/>
                <a:gd name="T80" fmla="*/ 594 w 6400"/>
                <a:gd name="T81" fmla="*/ 248 h 4480"/>
                <a:gd name="T82" fmla="*/ 583 w 6400"/>
                <a:gd name="T83" fmla="*/ 199 h 4480"/>
                <a:gd name="T84" fmla="*/ 7417 w 6400"/>
                <a:gd name="T85" fmla="*/ 199 h 4480"/>
                <a:gd name="T86" fmla="*/ 7405 w 6400"/>
                <a:gd name="T87" fmla="*/ 248 h 4480"/>
                <a:gd name="T88" fmla="*/ 7398 w 6400"/>
                <a:gd name="T89" fmla="*/ 300 h 4480"/>
                <a:gd name="T90" fmla="*/ 7402 w 6400"/>
                <a:gd name="T91" fmla="*/ 330 h 4480"/>
                <a:gd name="T92" fmla="*/ 7411 w 6400"/>
                <a:gd name="T93" fmla="*/ 390 h 4480"/>
                <a:gd name="T94" fmla="*/ 7434 w 6400"/>
                <a:gd name="T95" fmla="*/ 442 h 4480"/>
                <a:gd name="T96" fmla="*/ 7468 w 6400"/>
                <a:gd name="T97" fmla="*/ 489 h 4480"/>
                <a:gd name="T98" fmla="*/ 7511 w 6400"/>
                <a:gd name="T99" fmla="*/ 532 h 4480"/>
                <a:gd name="T100" fmla="*/ 7558 w 6400"/>
                <a:gd name="T101" fmla="*/ 564 h 4480"/>
                <a:gd name="T102" fmla="*/ 7609 w 6400"/>
                <a:gd name="T103" fmla="*/ 587 h 4480"/>
                <a:gd name="T104" fmla="*/ 7669 w 6400"/>
                <a:gd name="T105" fmla="*/ 596 h 4480"/>
                <a:gd name="T106" fmla="*/ 7699 w 6400"/>
                <a:gd name="T107" fmla="*/ 598 h 4480"/>
                <a:gd name="T108" fmla="*/ 7751 w 6400"/>
                <a:gd name="T109" fmla="*/ 594 h 4480"/>
                <a:gd name="T110" fmla="*/ 7800 w 6400"/>
                <a:gd name="T111" fmla="*/ 581 h 4480"/>
                <a:gd name="T112" fmla="*/ 7800 w 6400"/>
                <a:gd name="T113" fmla="*/ 5011 h 4480"/>
                <a:gd name="T114" fmla="*/ 7751 w 6400"/>
                <a:gd name="T115" fmla="*/ 4999 h 4480"/>
                <a:gd name="T116" fmla="*/ 7699 w 6400"/>
                <a:gd name="T117" fmla="*/ 4994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10200" y="8382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вагон относительно земли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86400" y="22098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вагон относительно вагона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38800" y="49530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 земли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62600" y="36576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</a:t>
            </a:r>
          </a:p>
          <a:p>
            <a:pPr algn="ctr"/>
            <a:r>
              <a:rPr lang="ru-RU" sz="2800" b="1"/>
              <a:t>вагона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5000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008000"/>
                </a:solidFill>
              </a:rPr>
              <a:t>Движется или не движется?</a:t>
            </a: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76400" y="3124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анимация :Сенин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2.59259E-6 L 1.48611 -0.0062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95 0.00115 L 1.48906 -0.005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3643313"/>
            <a:ext cx="9144000" cy="7143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8600" y="4343400"/>
            <a:ext cx="5257800" cy="1752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8000"/>
                </a:solidFill>
              </a:rPr>
              <a:t>Какие тела движутся?</a:t>
            </a:r>
          </a:p>
          <a:p>
            <a:pPr algn="ctr"/>
            <a:r>
              <a:rPr lang="ru-RU" b="1" smtClean="0">
                <a:solidFill>
                  <a:srgbClr val="008000"/>
                </a:solidFill>
              </a:rPr>
              <a:t> Какие тела неподвижны? </a:t>
            </a:r>
          </a:p>
          <a:p>
            <a:pPr algn="ctr"/>
            <a:r>
              <a:rPr lang="ru-RU" b="1" smtClean="0">
                <a:solidFill>
                  <a:srgbClr val="008000"/>
                </a:solidFill>
              </a:rPr>
              <a:t>Относительно каких тел</a:t>
            </a:r>
            <a:r>
              <a:rPr lang="ru-RU" sz="3600" b="1" smtClean="0">
                <a:solidFill>
                  <a:srgbClr val="008000"/>
                </a:solidFill>
              </a:rPr>
              <a:t>?</a:t>
            </a:r>
          </a:p>
          <a:p>
            <a:pPr algn="ctr"/>
            <a:endParaRPr lang="ru-RU" b="1" smtClean="0">
              <a:solidFill>
                <a:srgbClr val="008000"/>
              </a:solidFill>
            </a:endParaRPr>
          </a:p>
          <a:p>
            <a:pPr algn="ctr"/>
            <a:endParaRPr lang="ru-RU" b="1" smtClean="0">
              <a:solidFill>
                <a:srgbClr val="008000"/>
              </a:solidFill>
            </a:endParaRPr>
          </a:p>
          <a:p>
            <a:pPr algn="ctr">
              <a:buFont typeface="Arial" charset="0"/>
              <a:buNone/>
            </a:pPr>
            <a:endParaRPr lang="ru-RU" b="1" smtClean="0">
              <a:solidFill>
                <a:srgbClr val="008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-8458200" y="3617913"/>
            <a:ext cx="17602200" cy="46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5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8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71625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13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43563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7225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00938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501063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72" name="Group 3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-181" y="-126"/>
            <a:chExt cx="6581" cy="4606"/>
          </a:xfrm>
        </p:grpSpPr>
        <p:sp>
          <p:nvSpPr>
            <p:cNvPr id="19515" name="Freeform 4"/>
            <p:cNvSpPr>
              <a:spLocks noChangeAspect="1" noEditPoints="1"/>
            </p:cNvSpPr>
            <p:nvPr/>
          </p:nvSpPr>
          <p:spPr bwMode="auto">
            <a:xfrm>
              <a:off x="-181" y="-126"/>
              <a:ext cx="6581" cy="4606"/>
            </a:xfrm>
            <a:custGeom>
              <a:avLst/>
              <a:gdLst>
                <a:gd name="T0" fmla="*/ 0 w 6400"/>
                <a:gd name="T1" fmla="*/ 5441 h 4480"/>
                <a:gd name="T2" fmla="*/ 7779 w 6400"/>
                <a:gd name="T3" fmla="*/ 0 h 4480"/>
                <a:gd name="T4" fmla="*/ 7487 w 6400"/>
                <a:gd name="T5" fmla="*/ 4857 h 4480"/>
                <a:gd name="T6" fmla="*/ 7458 w 6400"/>
                <a:gd name="T7" fmla="*/ 4860 h 4480"/>
                <a:gd name="T8" fmla="*/ 7400 w 6400"/>
                <a:gd name="T9" fmla="*/ 4870 h 4480"/>
                <a:gd name="T10" fmla="*/ 7350 w 6400"/>
                <a:gd name="T11" fmla="*/ 4891 h 4480"/>
                <a:gd name="T12" fmla="*/ 7304 w 6400"/>
                <a:gd name="T13" fmla="*/ 4923 h 4480"/>
                <a:gd name="T14" fmla="*/ 7263 w 6400"/>
                <a:gd name="T15" fmla="*/ 4964 h 4480"/>
                <a:gd name="T16" fmla="*/ 7230 w 6400"/>
                <a:gd name="T17" fmla="*/ 5010 h 4480"/>
                <a:gd name="T18" fmla="*/ 7207 w 6400"/>
                <a:gd name="T19" fmla="*/ 5061 h 4480"/>
                <a:gd name="T20" fmla="*/ 7198 w 6400"/>
                <a:gd name="T21" fmla="*/ 5119 h 4480"/>
                <a:gd name="T22" fmla="*/ 7195 w 6400"/>
                <a:gd name="T23" fmla="*/ 5149 h 4480"/>
                <a:gd name="T24" fmla="*/ 7201 w 6400"/>
                <a:gd name="T25" fmla="*/ 5199 h 4480"/>
                <a:gd name="T26" fmla="*/ 7213 w 6400"/>
                <a:gd name="T27" fmla="*/ 5247 h 4480"/>
                <a:gd name="T28" fmla="*/ 567 w 6400"/>
                <a:gd name="T29" fmla="*/ 5247 h 4480"/>
                <a:gd name="T30" fmla="*/ 578 w 6400"/>
                <a:gd name="T31" fmla="*/ 5199 h 4480"/>
                <a:gd name="T32" fmla="*/ 584 w 6400"/>
                <a:gd name="T33" fmla="*/ 5149 h 4480"/>
                <a:gd name="T34" fmla="*/ 582 w 6400"/>
                <a:gd name="T35" fmla="*/ 5119 h 4480"/>
                <a:gd name="T36" fmla="*/ 571 w 6400"/>
                <a:gd name="T37" fmla="*/ 5061 h 4480"/>
                <a:gd name="T38" fmla="*/ 550 w 6400"/>
                <a:gd name="T39" fmla="*/ 5010 h 4480"/>
                <a:gd name="T40" fmla="*/ 517 w 6400"/>
                <a:gd name="T41" fmla="*/ 4964 h 4480"/>
                <a:gd name="T42" fmla="*/ 476 w 6400"/>
                <a:gd name="T43" fmla="*/ 4923 h 4480"/>
                <a:gd name="T44" fmla="*/ 431 w 6400"/>
                <a:gd name="T45" fmla="*/ 4891 h 4480"/>
                <a:gd name="T46" fmla="*/ 379 w 6400"/>
                <a:gd name="T47" fmla="*/ 4870 h 4480"/>
                <a:gd name="T48" fmla="*/ 321 w 6400"/>
                <a:gd name="T49" fmla="*/ 4860 h 4480"/>
                <a:gd name="T50" fmla="*/ 292 w 6400"/>
                <a:gd name="T51" fmla="*/ 4857 h 4480"/>
                <a:gd name="T52" fmla="*/ 241 w 6400"/>
                <a:gd name="T53" fmla="*/ 4862 h 4480"/>
                <a:gd name="T54" fmla="*/ 195 w 6400"/>
                <a:gd name="T55" fmla="*/ 4874 h 4480"/>
                <a:gd name="T56" fmla="*/ 195 w 6400"/>
                <a:gd name="T57" fmla="*/ 565 h 4480"/>
                <a:gd name="T58" fmla="*/ 241 w 6400"/>
                <a:gd name="T59" fmla="*/ 578 h 4480"/>
                <a:gd name="T60" fmla="*/ 292 w 6400"/>
                <a:gd name="T61" fmla="*/ 582 h 4480"/>
                <a:gd name="T62" fmla="*/ 321 w 6400"/>
                <a:gd name="T63" fmla="*/ 580 h 4480"/>
                <a:gd name="T64" fmla="*/ 379 w 6400"/>
                <a:gd name="T65" fmla="*/ 571 h 4480"/>
                <a:gd name="T66" fmla="*/ 431 w 6400"/>
                <a:gd name="T67" fmla="*/ 549 h 4480"/>
                <a:gd name="T68" fmla="*/ 476 w 6400"/>
                <a:gd name="T69" fmla="*/ 517 h 4480"/>
                <a:gd name="T70" fmla="*/ 517 w 6400"/>
                <a:gd name="T71" fmla="*/ 476 h 4480"/>
                <a:gd name="T72" fmla="*/ 550 w 6400"/>
                <a:gd name="T73" fmla="*/ 430 h 4480"/>
                <a:gd name="T74" fmla="*/ 571 w 6400"/>
                <a:gd name="T75" fmla="*/ 379 h 4480"/>
                <a:gd name="T76" fmla="*/ 582 w 6400"/>
                <a:gd name="T77" fmla="*/ 321 h 4480"/>
                <a:gd name="T78" fmla="*/ 584 w 6400"/>
                <a:gd name="T79" fmla="*/ 292 h 4480"/>
                <a:gd name="T80" fmla="*/ 578 w 6400"/>
                <a:gd name="T81" fmla="*/ 241 h 4480"/>
                <a:gd name="T82" fmla="*/ 567 w 6400"/>
                <a:gd name="T83" fmla="*/ 194 h 4480"/>
                <a:gd name="T84" fmla="*/ 7213 w 6400"/>
                <a:gd name="T85" fmla="*/ 194 h 4480"/>
                <a:gd name="T86" fmla="*/ 7201 w 6400"/>
                <a:gd name="T87" fmla="*/ 241 h 4480"/>
                <a:gd name="T88" fmla="*/ 7195 w 6400"/>
                <a:gd name="T89" fmla="*/ 292 h 4480"/>
                <a:gd name="T90" fmla="*/ 7198 w 6400"/>
                <a:gd name="T91" fmla="*/ 321 h 4480"/>
                <a:gd name="T92" fmla="*/ 7207 w 6400"/>
                <a:gd name="T93" fmla="*/ 379 h 4480"/>
                <a:gd name="T94" fmla="*/ 7230 w 6400"/>
                <a:gd name="T95" fmla="*/ 430 h 4480"/>
                <a:gd name="T96" fmla="*/ 7263 w 6400"/>
                <a:gd name="T97" fmla="*/ 476 h 4480"/>
                <a:gd name="T98" fmla="*/ 7304 w 6400"/>
                <a:gd name="T99" fmla="*/ 517 h 4480"/>
                <a:gd name="T100" fmla="*/ 7350 w 6400"/>
                <a:gd name="T101" fmla="*/ 549 h 4480"/>
                <a:gd name="T102" fmla="*/ 7400 w 6400"/>
                <a:gd name="T103" fmla="*/ 571 h 4480"/>
                <a:gd name="T104" fmla="*/ 7458 w 6400"/>
                <a:gd name="T105" fmla="*/ 580 h 4480"/>
                <a:gd name="T106" fmla="*/ 7487 w 6400"/>
                <a:gd name="T107" fmla="*/ 582 h 4480"/>
                <a:gd name="T108" fmla="*/ 7538 w 6400"/>
                <a:gd name="T109" fmla="*/ 578 h 4480"/>
                <a:gd name="T110" fmla="*/ 7585 w 6400"/>
                <a:gd name="T111" fmla="*/ 565 h 4480"/>
                <a:gd name="T112" fmla="*/ 7585 w 6400"/>
                <a:gd name="T113" fmla="*/ 4874 h 4480"/>
                <a:gd name="T114" fmla="*/ 7538 w 6400"/>
                <a:gd name="T115" fmla="*/ 4862 h 4480"/>
                <a:gd name="T116" fmla="*/ 7487 w 6400"/>
                <a:gd name="T117" fmla="*/ 4857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10200" y="8382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вагон относительно земли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86400" y="22098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вагон относительно вагона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38800" y="49530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 земли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5000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008000"/>
                </a:solidFill>
              </a:rPr>
              <a:t>Движется или не движется?</a:t>
            </a:r>
            <a:endParaRPr lang="ru-RU" sz="4000" dirty="0">
              <a:solidFill>
                <a:srgbClr val="008000"/>
              </a:solidFill>
            </a:endParaRPr>
          </a:p>
        </p:txBody>
      </p:sp>
      <p:pic>
        <p:nvPicPr>
          <p:cNvPr id="19477" name="Picture 29" descr="pre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76800"/>
            <a:ext cx="6492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-4214813" y="1219200"/>
            <a:ext cx="4214813" cy="2357438"/>
            <a:chOff x="-4429125" y="1214438"/>
            <a:chExt cx="4214812" cy="2357437"/>
          </a:xfrm>
        </p:grpSpPr>
        <p:grpSp>
          <p:nvGrpSpPr>
            <p:cNvPr id="19505" name="Группа 27"/>
            <p:cNvGrpSpPr>
              <a:grpSpLocks/>
            </p:cNvGrpSpPr>
            <p:nvPr/>
          </p:nvGrpSpPr>
          <p:grpSpPr bwMode="auto">
            <a:xfrm>
              <a:off x="-4429125" y="1214438"/>
              <a:ext cx="4214812" cy="2357437"/>
              <a:chOff x="428596" y="1214422"/>
              <a:chExt cx="4214842" cy="235745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28596" y="1500174"/>
                <a:ext cx="4214842" cy="157163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28596" y="1214422"/>
                <a:ext cx="4214842" cy="285752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928794" y="1643050"/>
                <a:ext cx="1143008" cy="10001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2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928794" y="1643050"/>
                <a:ext cx="1143008" cy="1000132"/>
              </a:xfrm>
              <a:prstGeom prst="rect">
                <a:avLst/>
              </a:prstGeom>
              <a:noFill/>
              <a:ln w="152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857620" y="1643050"/>
                <a:ext cx="633417" cy="14287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71472" y="1643050"/>
                <a:ext cx="633417" cy="14287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ольцо 12"/>
              <p:cNvSpPr/>
              <p:nvPr/>
            </p:nvSpPr>
            <p:spPr>
              <a:xfrm>
                <a:off x="3643306" y="3071810"/>
                <a:ext cx="500065" cy="500066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Кольцо 13"/>
              <p:cNvSpPr/>
              <p:nvPr/>
            </p:nvSpPr>
            <p:spPr>
              <a:xfrm>
                <a:off x="928662" y="3071810"/>
                <a:ext cx="500065" cy="500066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506" name="Picture 14" descr="anim09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895600" y="1592072"/>
              <a:ext cx="1066800" cy="100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-8610600" y="1219200"/>
            <a:ext cx="4214812" cy="2357438"/>
            <a:chOff x="-8839200" y="1219200"/>
            <a:chExt cx="4214813" cy="2357438"/>
          </a:xfrm>
        </p:grpSpPr>
        <p:grpSp>
          <p:nvGrpSpPr>
            <p:cNvPr id="19495" name="Группа 27"/>
            <p:cNvGrpSpPr>
              <a:grpSpLocks/>
            </p:cNvGrpSpPr>
            <p:nvPr/>
          </p:nvGrpSpPr>
          <p:grpSpPr bwMode="auto">
            <a:xfrm>
              <a:off x="-8839200" y="1219200"/>
              <a:ext cx="4214813" cy="2357438"/>
              <a:chOff x="428596" y="1214422"/>
              <a:chExt cx="4214842" cy="23574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28596" y="1500174"/>
                <a:ext cx="4214842" cy="157163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428596" y="1214422"/>
                <a:ext cx="4214842" cy="285752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928794" y="1643050"/>
                <a:ext cx="1143008" cy="10001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2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928794" y="1643050"/>
                <a:ext cx="1143008" cy="1000132"/>
              </a:xfrm>
              <a:prstGeom prst="rect">
                <a:avLst/>
              </a:prstGeom>
              <a:noFill/>
              <a:ln w="152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857620" y="1643050"/>
                <a:ext cx="633417" cy="14287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571472" y="1643050"/>
                <a:ext cx="633417" cy="14287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Кольцо 56"/>
              <p:cNvSpPr/>
              <p:nvPr/>
            </p:nvSpPr>
            <p:spPr>
              <a:xfrm>
                <a:off x="3643306" y="3071810"/>
                <a:ext cx="500067" cy="500066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Кольцо 57"/>
              <p:cNvSpPr/>
              <p:nvPr/>
            </p:nvSpPr>
            <p:spPr>
              <a:xfrm>
                <a:off x="928662" y="3071810"/>
                <a:ext cx="500067" cy="500066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496" name="Picture 4" descr="8e0877442d5e42e45e979b1b16c7fd37"/>
            <p:cNvPicPr>
              <a:picLocks noChangeAspect="1" noChangeArrowheads="1"/>
            </p:cNvPicPr>
            <p:nvPr/>
          </p:nvPicPr>
          <p:blipFill>
            <a:blip r:embed="rId6" cstate="print"/>
            <a:srcRect l="52275" t="10904" r="15460" b="39407"/>
            <a:stretch>
              <a:fillRect/>
            </a:stretch>
          </p:blipFill>
          <p:spPr bwMode="auto">
            <a:xfrm>
              <a:off x="-7239000" y="1752600"/>
              <a:ext cx="72644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63"/>
          <p:cNvGrpSpPr>
            <a:grpSpLocks/>
          </p:cNvGrpSpPr>
          <p:nvPr/>
        </p:nvGrpSpPr>
        <p:grpSpPr bwMode="auto">
          <a:xfrm>
            <a:off x="685800" y="873125"/>
            <a:ext cx="4214813" cy="2703513"/>
            <a:chOff x="685800" y="873603"/>
            <a:chExt cx="4214813" cy="2703035"/>
          </a:xfrm>
        </p:grpSpPr>
        <p:grpSp>
          <p:nvGrpSpPr>
            <p:cNvPr id="19484" name="Группа 27"/>
            <p:cNvGrpSpPr>
              <a:grpSpLocks/>
            </p:cNvGrpSpPr>
            <p:nvPr/>
          </p:nvGrpSpPr>
          <p:grpSpPr bwMode="auto">
            <a:xfrm>
              <a:off x="685800" y="1219200"/>
              <a:ext cx="4214813" cy="2357438"/>
              <a:chOff x="428596" y="1214422"/>
              <a:chExt cx="4214842" cy="235745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28596" y="1500540"/>
                <a:ext cx="4214842" cy="157135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28596" y="1214839"/>
                <a:ext cx="4214842" cy="285701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928794" y="1643391"/>
                <a:ext cx="1143008" cy="9999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2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9489" name="Picture 2" descr="C:\Program Files\Microsoft Office\MEDIA\CAGCAT10\j0216724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43108" y="1714488"/>
                <a:ext cx="681850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Прямоугольник 32"/>
              <p:cNvSpPr/>
              <p:nvPr/>
            </p:nvSpPr>
            <p:spPr>
              <a:xfrm>
                <a:off x="1928794" y="1643391"/>
                <a:ext cx="1143008" cy="999955"/>
              </a:xfrm>
              <a:prstGeom prst="rect">
                <a:avLst/>
              </a:prstGeom>
              <a:noFill/>
              <a:ln w="152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857620" y="1643391"/>
                <a:ext cx="633417" cy="14285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571472" y="1643391"/>
                <a:ext cx="633417" cy="14285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Кольцо 35"/>
              <p:cNvSpPr/>
              <p:nvPr/>
            </p:nvSpPr>
            <p:spPr>
              <a:xfrm>
                <a:off x="3643306" y="3071898"/>
                <a:ext cx="500065" cy="499978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Кольцо 36"/>
              <p:cNvSpPr/>
              <p:nvPr/>
            </p:nvSpPr>
            <p:spPr>
              <a:xfrm>
                <a:off x="928662" y="3071898"/>
                <a:ext cx="500065" cy="499978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485" name="Picture 44" descr="C:\Users\Администратор\Desktop\Коллекция картинок1\btrfly1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984661">
              <a:off x="3224773" y="973615"/>
              <a:ext cx="8382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81" name="Picture 5" descr="antn0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228600"/>
            <a:ext cx="9715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7" descr="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267200"/>
            <a:ext cx="736600" cy="736600"/>
          </a:xfrm>
          <a:prstGeom prst="ellipse">
            <a:avLst/>
          </a:prstGeom>
          <a:noFill/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62600" y="36576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</a:t>
            </a:r>
          </a:p>
          <a:p>
            <a:pPr algn="ctr"/>
            <a:r>
              <a:rPr lang="ru-RU" sz="2800" b="1"/>
              <a:t>вагона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39 0.02009 L 1.21528 0.0200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1962 -0.00069 L 1.79705 -0.0161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" y="-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300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056 2.07852E-7 L 1.95278 -0.01617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049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92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/>
              <a:t>Df</a:t>
            </a:r>
            <a:r>
              <a:rPr lang="en-US" sz="4800" dirty="0"/>
              <a:t>.</a:t>
            </a:r>
            <a:r>
              <a:rPr lang="ru-RU" sz="4800" dirty="0"/>
              <a:t> </a:t>
            </a:r>
            <a:r>
              <a:rPr lang="ru-RU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Механическое движение 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это изменение с течением времени положения тела относительно других тел</a:t>
            </a:r>
          </a:p>
        </p:txBody>
      </p:sp>
      <p:pic>
        <p:nvPicPr>
          <p:cNvPr id="20484" name="Picture 4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76800"/>
            <a:ext cx="1138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Pj03959640000[1]"/>
          <p:cNvPicPr>
            <a:picLocks noChangeAspect="1" noChangeArrowheads="1"/>
          </p:cNvPicPr>
          <p:nvPr/>
        </p:nvPicPr>
        <p:blipFill>
          <a:blip r:embed="rId4" cstate="print"/>
          <a:srcRect t="11585" r="15991" b="7321"/>
          <a:stretch>
            <a:fillRect/>
          </a:stretch>
        </p:blipFill>
        <p:spPr bwMode="auto">
          <a:xfrm>
            <a:off x="381000" y="5181600"/>
            <a:ext cx="914400" cy="722916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5" cstate="print"/>
          <a:srcRect l="16114" t="33333" r="31513" b="19047"/>
          <a:stretch>
            <a:fillRect/>
          </a:stretch>
        </p:blipFill>
        <p:spPr bwMode="auto">
          <a:xfrm>
            <a:off x="6248400" y="4724400"/>
            <a:ext cx="1539240" cy="1184031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0487" name="Picture 4" descr="2m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276600"/>
            <a:ext cx="1655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j02921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486400"/>
            <a:ext cx="8239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j02330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124200"/>
            <a:ext cx="1676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 descr="j0183328"/>
          <p:cNvPicPr>
            <a:picLocks noChangeAspect="1" noChangeArrowheads="1"/>
          </p:cNvPicPr>
          <p:nvPr/>
        </p:nvPicPr>
        <p:blipFill>
          <a:blip r:embed="rId9" cstate="print"/>
          <a:srcRect t="25980" b="28470"/>
          <a:stretch>
            <a:fillRect/>
          </a:stretch>
        </p:blipFill>
        <p:spPr bwMode="auto">
          <a:xfrm>
            <a:off x="685800" y="6019800"/>
            <a:ext cx="1331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ag00185_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953000" y="5638800"/>
            <a:ext cx="167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 descr="лягушка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191000"/>
            <a:ext cx="1498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5" descr="ag00203_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181600"/>
            <a:ext cx="16351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9" descr="9m5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3200400"/>
            <a:ext cx="33528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witch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006475" y="3962400"/>
            <a:ext cx="2012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4 0.05208 L 1.06667 0.05208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151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92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 err="1"/>
              <a:t>Df</a:t>
            </a:r>
            <a:r>
              <a:rPr lang="en-US" sz="4800" dirty="0"/>
              <a:t>.</a:t>
            </a:r>
            <a:r>
              <a:rPr lang="ru-RU" sz="4800" dirty="0"/>
              <a:t> </a:t>
            </a:r>
            <a:r>
              <a:rPr lang="ru-RU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Механическое движение 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это изменение с течением времени положения тела относительно других тел</a:t>
            </a:r>
          </a:p>
        </p:txBody>
      </p:sp>
      <p:pic>
        <p:nvPicPr>
          <p:cNvPr id="6" name="Picture 6" descr="MCj04058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0"/>
            <a:ext cx="1924352" cy="1638300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1509" name="Picture 4" descr="j018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190023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Pj03959640000[1]"/>
          <p:cNvPicPr>
            <a:picLocks noChangeAspect="1" noChangeArrowheads="1"/>
          </p:cNvPicPr>
          <p:nvPr/>
        </p:nvPicPr>
        <p:blipFill>
          <a:blip r:embed="rId5" cstate="print"/>
          <a:srcRect t="11585" r="15991" b="7321"/>
          <a:stretch>
            <a:fillRect/>
          </a:stretch>
        </p:blipFill>
        <p:spPr bwMode="auto">
          <a:xfrm>
            <a:off x="2590800" y="3276600"/>
            <a:ext cx="2024056" cy="1600200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6" cstate="print"/>
          <a:srcRect l="16114" t="33333" r="31513" b="19047"/>
          <a:stretch>
            <a:fillRect/>
          </a:stretch>
        </p:blipFill>
        <p:spPr bwMode="auto">
          <a:xfrm>
            <a:off x="4800600" y="3200400"/>
            <a:ext cx="2133600" cy="1641231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" name="Picture 4" descr="2m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876800"/>
            <a:ext cx="1655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j02921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5105400"/>
            <a:ext cx="8239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 descr="j02330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3124200"/>
            <a:ext cx="1676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6" descr="j01833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5105400"/>
            <a:ext cx="13319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2539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609600" y="2514600"/>
            <a:ext cx="731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2. Колебания маятника. 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3. Течение воды.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4. Перемещение воздуха (ветер). 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5. Перемещение отдельной молекулы.</a:t>
            </a: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914400" y="457200"/>
            <a:ext cx="732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8000"/>
                </a:solidFill>
              </a:rPr>
              <a:t>ПРИМЕРЫ МЕХАНИЧЕСКОГО </a:t>
            </a:r>
          </a:p>
          <a:p>
            <a:pPr algn="ctr"/>
            <a:r>
              <a:rPr lang="ru-RU" sz="3600" b="1">
                <a:solidFill>
                  <a:srgbClr val="008000"/>
                </a:solidFill>
              </a:rPr>
              <a:t>ДВИЖЕНИЯ</a:t>
            </a: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609600" y="16002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1. Движение относительно Земли человека, автомобиля, самолета. 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/>
          <a:srcRect r="57623"/>
          <a:stretch>
            <a:fillRect/>
          </a:stretch>
        </p:blipFill>
        <p:spPr bwMode="auto">
          <a:xfrm>
            <a:off x="6400800" y="4419600"/>
            <a:ext cx="1676400" cy="17716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419600"/>
            <a:ext cx="1417638" cy="17716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495800"/>
            <a:ext cx="21526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419600"/>
            <a:ext cx="1408113" cy="176053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22538" name="Рисунок 11" descr="Рисунок1.JPG"/>
          <p:cNvPicPr>
            <a:picLocks noChangeAspect="1"/>
          </p:cNvPicPr>
          <p:nvPr/>
        </p:nvPicPr>
        <p:blipFill>
          <a:blip r:embed="rId7" cstate="print"/>
          <a:srcRect l="50000" t="24600" r="11212" b="41800"/>
          <a:stretch>
            <a:fillRect/>
          </a:stretch>
        </p:blipFill>
        <p:spPr bwMode="auto">
          <a:xfrm>
            <a:off x="5943600" y="2133600"/>
            <a:ext cx="2438400" cy="16002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356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609600" y="2514600"/>
            <a:ext cx="731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2. Колебания маятника. 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3. Течение воды.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4. Перемещение воздуха (ветер). 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5. Перемещение отдельной молекулы.</a:t>
            </a:r>
          </a:p>
        </p:txBody>
      </p:sp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914400" y="457200"/>
            <a:ext cx="732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8000"/>
                </a:solidFill>
              </a:rPr>
              <a:t>ПРИМЕРЫ МЕХАНИЧЕСКОГО </a:t>
            </a:r>
          </a:p>
          <a:p>
            <a:pPr algn="ctr"/>
            <a:r>
              <a:rPr lang="ru-RU" sz="3600" b="1">
                <a:solidFill>
                  <a:srgbClr val="008000"/>
                </a:solidFill>
              </a:rPr>
              <a:t>ДВИЖЕНИЯ</a:t>
            </a:r>
          </a:p>
        </p:txBody>
      </p:sp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609600" y="16002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1. Движение относительно Земли человека, автомобиля, самолета. 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 cstate="print"/>
          <a:srcRect r="57623"/>
          <a:stretch>
            <a:fillRect/>
          </a:stretch>
        </p:blipFill>
        <p:spPr bwMode="auto">
          <a:xfrm>
            <a:off x="6400800" y="4419600"/>
            <a:ext cx="1676400" cy="17716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4419600"/>
            <a:ext cx="1417638" cy="17716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495800"/>
            <a:ext cx="2228850" cy="16764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4419600"/>
            <a:ext cx="1408113" cy="176053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23562" name="Рисунок 11" descr="Рисунок1.JPG"/>
          <p:cNvPicPr>
            <a:picLocks noChangeAspect="1"/>
          </p:cNvPicPr>
          <p:nvPr/>
        </p:nvPicPr>
        <p:blipFill>
          <a:blip r:embed="rId8" cstate="print"/>
          <a:srcRect l="50000" t="24600" r="11212" b="41800"/>
          <a:stretch>
            <a:fillRect/>
          </a:stretch>
        </p:blipFill>
        <p:spPr bwMode="auto">
          <a:xfrm>
            <a:off x="6248400" y="2133600"/>
            <a:ext cx="2438400" cy="16002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13" name="Picture 8" descr="bd13719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876800" y="2209800"/>
            <a:ext cx="1187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4592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642938" y="1214438"/>
            <a:ext cx="76438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Df.</a:t>
            </a:r>
            <a:r>
              <a:rPr lang="ru-RU" sz="3600"/>
              <a:t> 	</a:t>
            </a:r>
            <a:r>
              <a:rPr lang="en-US" sz="3600"/>
              <a:t> </a:t>
            </a:r>
            <a:r>
              <a:rPr lang="ru-RU" sz="4000"/>
              <a:t>Движение точки называется  	</a:t>
            </a:r>
            <a:r>
              <a:rPr lang="ru-RU" sz="4000" b="1"/>
              <a:t>равномерным</a:t>
            </a:r>
            <a:r>
              <a:rPr lang="ru-RU" sz="4000"/>
              <a:t>, если она за 	любые равные промежутки 	времени проходит 	одинаковые 	пути.</a:t>
            </a:r>
          </a:p>
        </p:txBody>
      </p:sp>
      <p:grpSp>
        <p:nvGrpSpPr>
          <p:cNvPr id="24580" name="Группа 16"/>
          <p:cNvGrpSpPr>
            <a:grpSpLocks/>
          </p:cNvGrpSpPr>
          <p:nvPr/>
        </p:nvGrpSpPr>
        <p:grpSpPr bwMode="auto">
          <a:xfrm>
            <a:off x="1571625" y="4786313"/>
            <a:ext cx="5286375" cy="214312"/>
            <a:chOff x="1571604" y="4786322"/>
            <a:chExt cx="5286412" cy="214314"/>
          </a:xfrm>
        </p:grpSpPr>
        <p:grpSp>
          <p:nvGrpSpPr>
            <p:cNvPr id="24582" name="Группа 10"/>
            <p:cNvGrpSpPr>
              <a:grpSpLocks/>
            </p:cNvGrpSpPr>
            <p:nvPr/>
          </p:nvGrpSpPr>
          <p:grpSpPr bwMode="auto">
            <a:xfrm>
              <a:off x="1571604" y="4786322"/>
              <a:ext cx="2357454" cy="214314"/>
              <a:chOff x="1571604" y="4786322"/>
              <a:chExt cx="2357454" cy="21431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57160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28598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00036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71474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4583" name="Группа 11"/>
            <p:cNvGrpSpPr>
              <a:grpSpLocks/>
            </p:cNvGrpSpPr>
            <p:nvPr/>
          </p:nvGrpSpPr>
          <p:grpSpPr bwMode="auto">
            <a:xfrm>
              <a:off x="4500562" y="4786322"/>
              <a:ext cx="2357454" cy="214314"/>
              <a:chOff x="1571604" y="4786322"/>
              <a:chExt cx="2357454" cy="214314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57160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28598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00036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371474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4581" name="Picture 2" descr="D:\База данных\HMUDIK\Школа\Анимации\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76600"/>
            <a:ext cx="1209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560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990600" y="609600"/>
            <a:ext cx="7086600" cy="13239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cs typeface="Times New Roman" pitchFamily="18" charset="0"/>
              </a:rPr>
              <a:t>Df.</a:t>
            </a:r>
            <a:r>
              <a:rPr lang="ru-RU" sz="4000">
                <a:cs typeface="Times New Roman" pitchFamily="18" charset="0"/>
              </a:rPr>
              <a:t>	</a:t>
            </a:r>
            <a:r>
              <a:rPr lang="en-US" sz="4000">
                <a:cs typeface="Times New Roman" pitchFamily="18" charset="0"/>
              </a:rPr>
              <a:t> </a:t>
            </a:r>
            <a:r>
              <a:rPr lang="ru-RU" sz="4000" b="1" u="sng">
                <a:cs typeface="Times New Roman" pitchFamily="18" charset="0"/>
              </a:rPr>
              <a:t>Траектория</a:t>
            </a:r>
            <a:r>
              <a:rPr lang="ru-RU" sz="4000">
                <a:cs typeface="Times New Roman" pitchFamily="18" charset="0"/>
              </a:rPr>
              <a:t> – линия, вдоль которой движется тело. </a:t>
            </a:r>
          </a:p>
        </p:txBody>
      </p:sp>
      <p:pic>
        <p:nvPicPr>
          <p:cNvPr id="25604" name="Рисунок 12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45608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895600"/>
            <a:ext cx="3906838" cy="2895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816</TotalTime>
  <Words>381</Words>
  <Application>Microsoft Office PowerPoint</Application>
  <PresentationFormat>Экран (4:3)</PresentationFormat>
  <Paragraphs>101</Paragraphs>
  <Slides>19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Times New Roman</vt:lpstr>
      <vt:lpstr>Arial</vt:lpstr>
      <vt:lpstr>Calibri</vt:lpstr>
      <vt:lpstr>Cambria Math</vt:lpstr>
      <vt:lpstr>Symbol</vt:lpstr>
      <vt:lpstr>Тема Office</vt:lpstr>
      <vt:lpstr>3_Тема Office</vt:lpstr>
      <vt:lpstr>4_Тема Office</vt:lpstr>
      <vt:lpstr>5_Тема Office</vt:lpstr>
      <vt:lpstr>Microsoft Equation 3.0</vt:lpstr>
      <vt:lpstr>Слайд 1</vt:lpstr>
      <vt:lpstr>Движется или не движется?</vt:lpstr>
      <vt:lpstr>Движется или не движется?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DNA7 X86</cp:lastModifiedBy>
  <cp:revision>53</cp:revision>
  <cp:lastPrinted>1601-01-01T00:00:00Z</cp:lastPrinted>
  <dcterms:created xsi:type="dcterms:W3CDTF">1601-01-01T00:00:00Z</dcterms:created>
  <dcterms:modified xsi:type="dcterms:W3CDTF">2012-01-09T09:57:00Z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