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5"/>
  </p:notesMasterIdLst>
  <p:sldIdLst>
    <p:sldId id="256" r:id="rId2"/>
    <p:sldId id="261" r:id="rId3"/>
    <p:sldId id="262" r:id="rId4"/>
    <p:sldId id="272" r:id="rId5"/>
    <p:sldId id="278" r:id="rId6"/>
    <p:sldId id="290" r:id="rId7"/>
    <p:sldId id="288" r:id="rId8"/>
    <p:sldId id="294" r:id="rId9"/>
    <p:sldId id="263" r:id="rId10"/>
    <p:sldId id="266" r:id="rId11"/>
    <p:sldId id="295" r:id="rId12"/>
    <p:sldId id="296" r:id="rId13"/>
    <p:sldId id="270" r:id="rId14"/>
    <p:sldId id="257" r:id="rId15"/>
    <p:sldId id="264" r:id="rId16"/>
    <p:sldId id="273" r:id="rId17"/>
    <p:sldId id="292" r:id="rId18"/>
    <p:sldId id="289" r:id="rId19"/>
    <p:sldId id="271" r:id="rId20"/>
    <p:sldId id="297" r:id="rId21"/>
    <p:sldId id="291" r:id="rId22"/>
    <p:sldId id="276" r:id="rId23"/>
    <p:sldId id="27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0143" autoAdjust="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jpe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3.jpe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D82AC-8B9A-4ACF-BAFD-6F3F1CFDA253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23F44-37D1-43C7-BB4E-9F6B5BD989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23F44-37D1-43C7-BB4E-9F6B5BD98912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23F44-37D1-43C7-BB4E-9F6B5BD98912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23F44-37D1-43C7-BB4E-9F6B5BD98912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E8412DA-AC97-41A1-8A16-64DBF9BFF53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BE53C9E-1FF6-4014-B229-118BECF992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12DA-AC97-41A1-8A16-64DBF9BFF53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3C9E-1FF6-4014-B229-118BECF992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12DA-AC97-41A1-8A16-64DBF9BFF53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3C9E-1FF6-4014-B229-118BECF992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12DA-AC97-41A1-8A16-64DBF9BFF53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3C9E-1FF6-4014-B229-118BECF992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12DA-AC97-41A1-8A16-64DBF9BFF53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3C9E-1FF6-4014-B229-118BECF992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12DA-AC97-41A1-8A16-64DBF9BFF53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3C9E-1FF6-4014-B229-118BECF992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8412DA-AC97-41A1-8A16-64DBF9BFF53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BE53C9E-1FF6-4014-B229-118BECF992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E8412DA-AC97-41A1-8A16-64DBF9BFF53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BE53C9E-1FF6-4014-B229-118BECF992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12DA-AC97-41A1-8A16-64DBF9BFF53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3C9E-1FF6-4014-B229-118BECF992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12DA-AC97-41A1-8A16-64DBF9BFF53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3C9E-1FF6-4014-B229-118BECF992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12DA-AC97-41A1-8A16-64DBF9BFF53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3C9E-1FF6-4014-B229-118BECF992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E8412DA-AC97-41A1-8A16-64DBF9BFF53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BE53C9E-1FF6-4014-B229-118BECF992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interneturok.ru/ru/school/physics/7-klass/vzaimodejstvie-tel/vzaimodejstvie-tel-massa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908721"/>
            <a:ext cx="8458200" cy="1656183"/>
          </a:xfrm>
        </p:spPr>
        <p:txBody>
          <a:bodyPr>
            <a:noAutofit/>
          </a:bodyPr>
          <a:lstStyle/>
          <a:p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Здравствуйте!</a:t>
            </a:r>
            <a:endParaRPr lang="ru-RU" sz="9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077072"/>
            <a:ext cx="6995120" cy="1575466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sz="3600" dirty="0" smtClean="0">
              <a:solidFill>
                <a:schemeClr val="accent4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ru-RU" dirty="0" smtClean="0"/>
              <a:t> </a:t>
            </a:r>
            <a:r>
              <a:rPr lang="ru-RU" sz="11200" b="1" dirty="0" smtClean="0">
                <a:latin typeface="Times New Roman" pitchFamily="18" charset="0"/>
                <a:cs typeface="Times New Roman" pitchFamily="18" charset="0"/>
              </a:rPr>
              <a:t>- Физика - какая емкость слова!</a:t>
            </a:r>
          </a:p>
          <a:p>
            <a:r>
              <a:rPr lang="ru-RU" sz="11200" b="1" dirty="0" smtClean="0">
                <a:latin typeface="Times New Roman" pitchFamily="18" charset="0"/>
                <a:cs typeface="Times New Roman" pitchFamily="18" charset="0"/>
              </a:rPr>
              <a:t>Физика для нас не просто звук</a:t>
            </a:r>
          </a:p>
          <a:p>
            <a:r>
              <a:rPr lang="ru-RU" sz="11200" b="1" dirty="0" smtClean="0">
                <a:latin typeface="Times New Roman" pitchFamily="18" charset="0"/>
                <a:cs typeface="Times New Roman" pitchFamily="18" charset="0"/>
              </a:rPr>
              <a:t>Физика - опора и основа всех без исключения наук!</a:t>
            </a:r>
          </a:p>
          <a:p>
            <a:endParaRPr lang="ru-RU" sz="1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1200" b="1" dirty="0" smtClean="0">
                <a:latin typeface="Times New Roman" pitchFamily="18" charset="0"/>
                <a:cs typeface="Times New Roman" pitchFamily="18" charset="0"/>
              </a:rPr>
              <a:t>А. Эйнштейн</a:t>
            </a:r>
            <a:endParaRPr lang="ru-RU" sz="1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4248472" cy="1143000"/>
          </a:xfrm>
        </p:spPr>
        <p:txBody>
          <a:bodyPr/>
          <a:lstStyle/>
          <a:p>
            <a:pPr algn="ctr"/>
            <a:r>
              <a:rPr lang="ru-RU" dirty="0" smtClean="0"/>
              <a:t>Эталон массы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7686" y="2276872"/>
            <a:ext cx="4786314" cy="422396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Эталон массы изготовлен из платиново-иридиевого сплава, имеет форму цилиндра высотой примерно 39 мм.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С эталона изготовлены копии: в России хранится копия №12,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США – № 20.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kilogra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780928"/>
            <a:ext cx="3179694" cy="388359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95536" y="1196752"/>
            <a:ext cx="51125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/>
              <a:t>Килограмм — это масса эталона. </a:t>
            </a:r>
          </a:p>
          <a:p>
            <a:r>
              <a:rPr lang="ru-RU" sz="2000" b="1" i="1" dirty="0" smtClean="0"/>
              <a:t>Международный эталон килограмма хранится в г. </a:t>
            </a:r>
            <a:r>
              <a:rPr lang="ru-RU" sz="2000" b="1" i="1" dirty="0" smtClean="0">
                <a:solidFill>
                  <a:srgbClr val="008000"/>
                </a:solidFill>
              </a:rPr>
              <a:t>Севр</a:t>
            </a:r>
            <a:r>
              <a:rPr lang="ru-RU" sz="2000" b="1" i="1" dirty="0" smtClean="0"/>
              <a:t>е (близ Парижа)</a:t>
            </a:r>
            <a:endParaRPr lang="ru-RU" sz="2000" b="1" dirty="0"/>
          </a:p>
        </p:txBody>
      </p:sp>
      <p:pic>
        <p:nvPicPr>
          <p:cNvPr id="12" name="Рисунок 11" descr="Место хранение Международного эталона килограмма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260648"/>
            <a:ext cx="2592288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571472" y="3571876"/>
            <a:ext cx="785818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flipV="1">
            <a:off x="357186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385762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414337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442912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471487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500062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528638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557213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585788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614363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42938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671514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700089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728664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757239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785814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814390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50"/>
          <p:cNvGrpSpPr/>
          <p:nvPr/>
        </p:nvGrpSpPr>
        <p:grpSpPr>
          <a:xfrm>
            <a:off x="2428860" y="2564904"/>
            <a:ext cx="2000264" cy="987538"/>
            <a:chOff x="3786182" y="2571744"/>
            <a:chExt cx="2000264" cy="1055084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4929190" y="3143248"/>
              <a:ext cx="857256" cy="285752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4993218" y="3341076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5425266" y="3341076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 rot="5400000" flipH="1" flipV="1">
              <a:off x="5500694" y="2857496"/>
              <a:ext cx="571504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>
              <a:stCxn id="21" idx="1"/>
            </p:cNvCxnSpPr>
            <p:nvPr/>
          </p:nvCxnSpPr>
          <p:spPr>
            <a:xfrm rot="10800000">
              <a:off x="3786182" y="3286124"/>
              <a:ext cx="1143008" cy="158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Группа 67"/>
          <p:cNvGrpSpPr/>
          <p:nvPr/>
        </p:nvGrpSpPr>
        <p:grpSpPr>
          <a:xfrm>
            <a:off x="3059832" y="908720"/>
            <a:ext cx="3960440" cy="1368152"/>
            <a:chOff x="428596" y="3000372"/>
            <a:chExt cx="3714776" cy="1357322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 flipV="1">
              <a:off x="428596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V="1">
              <a:off x="714348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714348" y="4143380"/>
              <a:ext cx="2428892" cy="0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V="1">
              <a:off x="1000100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flipV="1">
              <a:off x="1285852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1571604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V="1">
              <a:off x="1857356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V="1">
              <a:off x="2143108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V="1">
              <a:off x="2428860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V="1">
              <a:off x="2714612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Прямоугольник 41"/>
            <p:cNvSpPr/>
            <p:nvPr/>
          </p:nvSpPr>
          <p:spPr>
            <a:xfrm>
              <a:off x="785786" y="3714752"/>
              <a:ext cx="857256" cy="285752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1882204" y="3714752"/>
              <a:ext cx="857256" cy="285752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857224" y="3857628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1285852" y="3857628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2000232" y="3857628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2428860" y="3857628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олилиния 47"/>
            <p:cNvSpPr/>
            <p:nvPr/>
          </p:nvSpPr>
          <p:spPr>
            <a:xfrm>
              <a:off x="1648691" y="3392055"/>
              <a:ext cx="263236" cy="320963"/>
            </a:xfrm>
            <a:custGeom>
              <a:avLst/>
              <a:gdLst>
                <a:gd name="connsiteX0" fmla="*/ 0 w 263236"/>
                <a:gd name="connsiteY0" fmla="*/ 307109 h 320963"/>
                <a:gd name="connsiteX1" fmla="*/ 138545 w 263236"/>
                <a:gd name="connsiteY1" fmla="*/ 2309 h 320963"/>
                <a:gd name="connsiteX2" fmla="*/ 263236 w 263236"/>
                <a:gd name="connsiteY2" fmla="*/ 320963 h 320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3236" h="320963">
                  <a:moveTo>
                    <a:pt x="0" y="307109"/>
                  </a:moveTo>
                  <a:cubicBezTo>
                    <a:pt x="47336" y="153554"/>
                    <a:pt x="94672" y="0"/>
                    <a:pt x="138545" y="2309"/>
                  </a:cubicBezTo>
                  <a:cubicBezTo>
                    <a:pt x="182418" y="4618"/>
                    <a:pt x="222827" y="162790"/>
                    <a:pt x="263236" y="320963"/>
                  </a:cubicBez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928662" y="3000372"/>
              <a:ext cx="32147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/>
                <a:t>1           2</a:t>
              </a:r>
              <a:endParaRPr lang="ru-RU" sz="3200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3143240" y="2357430"/>
            <a:ext cx="27574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1                          2</a:t>
            </a:r>
            <a:endParaRPr lang="ru-RU" sz="2800" b="1" dirty="0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4500562" y="3643314"/>
            <a:ext cx="214314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2214546" y="4071942"/>
            <a:ext cx="214314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50" name="Группа 52"/>
          <p:cNvGrpSpPr/>
          <p:nvPr/>
        </p:nvGrpSpPr>
        <p:grpSpPr>
          <a:xfrm>
            <a:off x="4714876" y="3068964"/>
            <a:ext cx="1928826" cy="502916"/>
            <a:chOff x="7000892" y="3143251"/>
            <a:chExt cx="1928826" cy="428628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7000892" y="3143251"/>
              <a:ext cx="857256" cy="285752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7074040" y="3327365"/>
              <a:ext cx="284042" cy="244514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7500958" y="3327362"/>
              <a:ext cx="293162" cy="244514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9" name="Прямая со стрелкой 28"/>
            <p:cNvCxnSpPr/>
            <p:nvPr/>
          </p:nvCxnSpPr>
          <p:spPr>
            <a:xfrm flipV="1">
              <a:off x="7858148" y="3286124"/>
              <a:ext cx="1071570" cy="158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" name="Прямая соединительная линия 60"/>
          <p:cNvCxnSpPr/>
          <p:nvPr/>
        </p:nvCxnSpPr>
        <p:spPr>
          <a:xfrm flipV="1">
            <a:off x="335755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57147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V="1">
            <a:off x="85722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V="1">
            <a:off x="114297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142872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164304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185735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214310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V="1">
            <a:off x="242886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271461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V="1">
            <a:off x="300036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Прямоугольник 73"/>
          <p:cNvSpPr/>
          <p:nvPr/>
        </p:nvSpPr>
        <p:spPr>
          <a:xfrm>
            <a:off x="500034" y="4293096"/>
            <a:ext cx="8072494" cy="2062103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Если тела приобрели </a:t>
            </a:r>
            <a:r>
              <a:rPr lang="ru-RU" sz="3200" b="1" u="sng" dirty="0" smtClean="0">
                <a:solidFill>
                  <a:srgbClr val="00B050"/>
                </a:solidFill>
              </a:rPr>
              <a:t>одинаковую скорость, то массы тел равны.</a:t>
            </a:r>
            <a:endParaRPr lang="en-US" sz="3200" b="1" u="sng" dirty="0" smtClean="0">
              <a:solidFill>
                <a:srgbClr val="00B050"/>
              </a:solidFill>
            </a:endParaRPr>
          </a:p>
          <a:p>
            <a:pPr algn="ctr"/>
            <a:endParaRPr lang="en-US" sz="3200" b="1" u="sng" dirty="0" smtClean="0">
              <a:solidFill>
                <a:srgbClr val="00B050"/>
              </a:solidFill>
            </a:endParaRPr>
          </a:p>
          <a:p>
            <a:pPr algn="ctr"/>
            <a:r>
              <a:rPr lang="ru-RU" sz="3200" b="1" u="sng" dirty="0" smtClean="0">
                <a:solidFill>
                  <a:srgbClr val="00B050"/>
                </a:solidFill>
              </a:rPr>
              <a:t> то</a:t>
            </a:r>
            <a:endParaRPr lang="en-US" sz="3200" b="1" u="sng" dirty="0" smtClean="0">
              <a:solidFill>
                <a:srgbClr val="00B050"/>
              </a:solidFill>
            </a:endParaRPr>
          </a:p>
        </p:txBody>
      </p:sp>
      <p:cxnSp>
        <p:nvCxnSpPr>
          <p:cNvPr id="76" name="Прямая со стрелкой 75"/>
          <p:cNvCxnSpPr/>
          <p:nvPr/>
        </p:nvCxnSpPr>
        <p:spPr>
          <a:xfrm>
            <a:off x="4932040" y="4077072"/>
            <a:ext cx="207170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34818" name="Object 2" descr="Пергамент"/>
          <p:cNvGraphicFramePr>
            <a:graphicFrameLocks noChangeAspect="1"/>
          </p:cNvGraphicFramePr>
          <p:nvPr/>
        </p:nvGraphicFramePr>
        <p:xfrm>
          <a:off x="1403648" y="5445224"/>
          <a:ext cx="2020888" cy="928688"/>
        </p:xfrm>
        <a:graphic>
          <a:graphicData uri="http://schemas.openxmlformats.org/presentationml/2006/ole">
            <p:oleObj spid="_x0000_s34818" name="Формула" r:id="rId5" imgW="469800" imgH="215640" progId="Equation.3">
              <p:embed/>
            </p:oleObj>
          </a:graphicData>
        </a:graphic>
      </p:graphicFrame>
      <p:graphicFrame>
        <p:nvGraphicFramePr>
          <p:cNvPr id="34819" name="Object 3" descr="Пергамент"/>
          <p:cNvGraphicFramePr>
            <a:graphicFrameLocks noChangeAspect="1"/>
          </p:cNvGraphicFramePr>
          <p:nvPr/>
        </p:nvGraphicFramePr>
        <p:xfrm>
          <a:off x="5364088" y="5445224"/>
          <a:ext cx="2349500" cy="928688"/>
        </p:xfrm>
        <a:graphic>
          <a:graphicData uri="http://schemas.openxmlformats.org/presentationml/2006/ole">
            <p:oleObj spid="_x0000_s34819" name="Формула" r:id="rId6" imgW="5457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25 4.8148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76 0.00139 L -0.25 -4.81481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571472" y="3571876"/>
            <a:ext cx="785818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flipV="1">
            <a:off x="357186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385762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414337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442912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471487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500062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528638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557213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585788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614363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42938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671514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700089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728664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757239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785814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814390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50"/>
          <p:cNvGrpSpPr/>
          <p:nvPr/>
        </p:nvGrpSpPr>
        <p:grpSpPr>
          <a:xfrm>
            <a:off x="2571736" y="2571744"/>
            <a:ext cx="1857388" cy="1000132"/>
            <a:chOff x="3929058" y="2571744"/>
            <a:chExt cx="1857388" cy="1000132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4929190" y="3143248"/>
              <a:ext cx="857256" cy="285752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5000628" y="3286124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5429256" y="3286124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 rot="5400000" flipH="1" flipV="1">
              <a:off x="5500694" y="2857496"/>
              <a:ext cx="571504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>
              <a:stCxn id="21" idx="1"/>
            </p:cNvCxnSpPr>
            <p:nvPr/>
          </p:nvCxnSpPr>
          <p:spPr>
            <a:xfrm rot="10800000">
              <a:off x="3929058" y="3286124"/>
              <a:ext cx="1000132" cy="158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Группа 67"/>
          <p:cNvGrpSpPr/>
          <p:nvPr/>
        </p:nvGrpSpPr>
        <p:grpSpPr>
          <a:xfrm>
            <a:off x="3071802" y="285728"/>
            <a:ext cx="3714776" cy="1357322"/>
            <a:chOff x="428596" y="3000372"/>
            <a:chExt cx="3714776" cy="1357322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 flipV="1">
              <a:off x="428596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V="1">
              <a:off x="714348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714348" y="4143380"/>
              <a:ext cx="2428892" cy="0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V="1">
              <a:off x="1000100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flipV="1">
              <a:off x="1285852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1571604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V="1">
              <a:off x="1857356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V="1">
              <a:off x="2143108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V="1">
              <a:off x="2428860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V="1">
              <a:off x="2714612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Прямоугольник 41"/>
            <p:cNvSpPr/>
            <p:nvPr/>
          </p:nvSpPr>
          <p:spPr>
            <a:xfrm>
              <a:off x="785786" y="3714752"/>
              <a:ext cx="857256" cy="285752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1928794" y="3714752"/>
              <a:ext cx="857256" cy="285752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857224" y="3857628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1285852" y="3857628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2000232" y="3857628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2428860" y="3857628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олилиния 47"/>
            <p:cNvSpPr/>
            <p:nvPr/>
          </p:nvSpPr>
          <p:spPr>
            <a:xfrm>
              <a:off x="1648691" y="3392055"/>
              <a:ext cx="263236" cy="320963"/>
            </a:xfrm>
            <a:custGeom>
              <a:avLst/>
              <a:gdLst>
                <a:gd name="connsiteX0" fmla="*/ 0 w 263236"/>
                <a:gd name="connsiteY0" fmla="*/ 307109 h 320963"/>
                <a:gd name="connsiteX1" fmla="*/ 138545 w 263236"/>
                <a:gd name="connsiteY1" fmla="*/ 2309 h 320963"/>
                <a:gd name="connsiteX2" fmla="*/ 263236 w 263236"/>
                <a:gd name="connsiteY2" fmla="*/ 320963 h 320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3236" h="320963">
                  <a:moveTo>
                    <a:pt x="0" y="307109"/>
                  </a:moveTo>
                  <a:cubicBezTo>
                    <a:pt x="47336" y="153554"/>
                    <a:pt x="94672" y="0"/>
                    <a:pt x="138545" y="2309"/>
                  </a:cubicBezTo>
                  <a:cubicBezTo>
                    <a:pt x="182418" y="4618"/>
                    <a:pt x="222827" y="162790"/>
                    <a:pt x="263236" y="320963"/>
                  </a:cubicBez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928662" y="3000372"/>
              <a:ext cx="32147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/>
                <a:t>1           2</a:t>
              </a:r>
              <a:endParaRPr lang="ru-RU" sz="3200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3143240" y="2357430"/>
            <a:ext cx="27574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1                          2</a:t>
            </a:r>
            <a:endParaRPr lang="ru-RU" sz="2800" b="1" dirty="0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4500562" y="3643314"/>
            <a:ext cx="214314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1785918" y="4071942"/>
            <a:ext cx="257176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4857752" y="4071942"/>
            <a:ext cx="128588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50" name="Группа 59"/>
          <p:cNvGrpSpPr/>
          <p:nvPr/>
        </p:nvGrpSpPr>
        <p:grpSpPr>
          <a:xfrm>
            <a:off x="4714876" y="2285992"/>
            <a:ext cx="1357322" cy="1285884"/>
            <a:chOff x="4714876" y="2285992"/>
            <a:chExt cx="1357322" cy="1285884"/>
          </a:xfrm>
        </p:grpSpPr>
        <p:grpSp>
          <p:nvGrpSpPr>
            <p:cNvPr id="51" name="Группа 52"/>
            <p:cNvGrpSpPr/>
            <p:nvPr/>
          </p:nvGrpSpPr>
          <p:grpSpPr>
            <a:xfrm>
              <a:off x="4714876" y="3143248"/>
              <a:ext cx="1357322" cy="428628"/>
              <a:chOff x="7000892" y="3143248"/>
              <a:chExt cx="1357322" cy="428628"/>
            </a:xfrm>
          </p:grpSpPr>
          <p:sp>
            <p:nvSpPr>
              <p:cNvPr id="22" name="Прямоугольник 21"/>
              <p:cNvSpPr/>
              <p:nvPr/>
            </p:nvSpPr>
            <p:spPr>
              <a:xfrm>
                <a:off x="7000892" y="3143248"/>
                <a:ext cx="857256" cy="285752"/>
              </a:xfrm>
              <a:prstGeom prst="rect">
                <a:avLst/>
              </a:prstGeom>
              <a:blipFill>
                <a:blip r:embed="rId3" cstate="print"/>
                <a:tile tx="0" ty="0" sx="100000" sy="100000" flip="none" algn="tl"/>
              </a:blipFill>
              <a:ln>
                <a:solidFill>
                  <a:srgbClr val="9966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Овал 24"/>
              <p:cNvSpPr/>
              <p:nvPr/>
            </p:nvSpPr>
            <p:spPr>
              <a:xfrm>
                <a:off x="7072330" y="3286124"/>
                <a:ext cx="285752" cy="285752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Овал 25"/>
              <p:cNvSpPr/>
              <p:nvPr/>
            </p:nvSpPr>
            <p:spPr>
              <a:xfrm>
                <a:off x="7500958" y="3286124"/>
                <a:ext cx="285752" cy="285752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9" name="Прямая со стрелкой 28"/>
              <p:cNvCxnSpPr/>
              <p:nvPr/>
            </p:nvCxnSpPr>
            <p:spPr>
              <a:xfrm flipV="1">
                <a:off x="7858148" y="3286124"/>
                <a:ext cx="500066" cy="1588"/>
              </a:xfrm>
              <a:prstGeom prst="straightConnector1">
                <a:avLst/>
              </a:prstGeom>
              <a:ln w="762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Цилиндр 58"/>
            <p:cNvSpPr/>
            <p:nvPr/>
          </p:nvSpPr>
          <p:spPr>
            <a:xfrm>
              <a:off x="4857752" y="2285992"/>
              <a:ext cx="428628" cy="857256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61" name="Прямая соединительная линия 60"/>
          <p:cNvCxnSpPr/>
          <p:nvPr/>
        </p:nvCxnSpPr>
        <p:spPr>
          <a:xfrm flipV="1">
            <a:off x="335755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57147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V="1">
            <a:off x="85722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V="1">
            <a:off x="114297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142872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164304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185735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214310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V="1">
            <a:off x="242886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271461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V="1">
            <a:off x="300036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Прямоугольник 73"/>
          <p:cNvSpPr/>
          <p:nvPr/>
        </p:nvSpPr>
        <p:spPr>
          <a:xfrm>
            <a:off x="0" y="4293096"/>
            <a:ext cx="9144000" cy="2062103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Чем </a:t>
            </a:r>
            <a:r>
              <a:rPr lang="ru-RU" sz="3200" b="1" dirty="0" smtClean="0">
                <a:solidFill>
                  <a:srgbClr val="00B050"/>
                </a:solidFill>
              </a:rPr>
              <a:t>больше</a:t>
            </a:r>
            <a:r>
              <a:rPr lang="ru-RU" sz="3200" b="1" dirty="0" smtClean="0"/>
              <a:t> масса тела, тем </a:t>
            </a:r>
            <a:r>
              <a:rPr lang="ru-RU" sz="3200" b="1" dirty="0" smtClean="0">
                <a:solidFill>
                  <a:srgbClr val="00B050"/>
                </a:solidFill>
              </a:rPr>
              <a:t>меньше</a:t>
            </a:r>
            <a:r>
              <a:rPr lang="ru-RU" sz="3200" b="1" dirty="0" smtClean="0"/>
              <a:t> скорость тела и наоборот. </a:t>
            </a:r>
          </a:p>
          <a:p>
            <a:pPr algn="ctr"/>
            <a:endParaRPr lang="ru-RU" sz="3200" b="1" dirty="0" smtClean="0"/>
          </a:p>
          <a:p>
            <a:pPr algn="ctr"/>
            <a:endParaRPr lang="ru-RU" sz="3200" b="1" dirty="0" smtClean="0"/>
          </a:p>
        </p:txBody>
      </p:sp>
      <p:graphicFrame>
        <p:nvGraphicFramePr>
          <p:cNvPr id="35842" name="Object 2" descr="Пергамент"/>
          <p:cNvGraphicFramePr>
            <a:graphicFrameLocks noChangeAspect="1"/>
          </p:cNvGraphicFramePr>
          <p:nvPr/>
        </p:nvGraphicFramePr>
        <p:xfrm>
          <a:off x="3779912" y="5415068"/>
          <a:ext cx="1825095" cy="1442932"/>
        </p:xfrm>
        <a:graphic>
          <a:graphicData uri="http://schemas.openxmlformats.org/presentationml/2006/ole">
            <p:oleObj spid="_x0000_s35842" name="Формула" r:id="rId5" imgW="54576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31267E-6 L -0.27656 -0.0004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74838E-6 L 0.14652 -0.000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32656"/>
            <a:ext cx="8229600" cy="953196"/>
          </a:xfrm>
          <a:blipFill>
            <a:blip r:embed="rId3" cstate="print"/>
            <a:tile tx="0" ty="0" sx="100000" sy="100000" flip="none" algn="tl"/>
          </a:blip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8000"/>
                </a:solidFill>
              </a:rPr>
              <a:t>Попробуй решить!</a:t>
            </a:r>
            <a:endParaRPr lang="ru-RU" b="1" dirty="0">
              <a:solidFill>
                <a:srgbClr val="008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14282" y="1357298"/>
          <a:ext cx="2071702" cy="5051745"/>
        </p:xfrm>
        <a:graphic>
          <a:graphicData uri="http://schemas.openxmlformats.org/presentationml/2006/ole">
            <p:oleObj spid="_x0000_s4098" name="Формула" r:id="rId4" imgW="609480" imgH="1485720" progId="Equation.3">
              <p:embed/>
            </p:oleObj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rot="5400000">
            <a:off x="250001" y="4393413"/>
            <a:ext cx="407196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0800000" flipV="1">
            <a:off x="285720" y="5715016"/>
            <a:ext cx="1857388" cy="95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2652713" y="1500188"/>
          <a:ext cx="5207000" cy="4700587"/>
        </p:xfrm>
        <a:graphic>
          <a:graphicData uri="http://schemas.openxmlformats.org/presentationml/2006/ole">
            <p:oleObj spid="_x0000_s4099" name="Формула" r:id="rId5" imgW="1384200" imgH="1625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330279"/>
            <a:ext cx="9144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 т = 1000 кг;                         1 г = 0,001 кг;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 кг = 1000 г;                         1 мг = 0,001 г;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 кг = 1000000 мг;                1 мг = 0,000001 кг.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Упр.6(1),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стр.46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aseline="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3т</a:t>
            </a:r>
            <a:r>
              <a:rPr lang="ru-R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0,25т =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300г =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150г =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10мг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76056" y="2708920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3000 кг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64088" y="3284984"/>
            <a:ext cx="23042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250 кг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04990" y="3933056"/>
            <a:ext cx="3739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0,3 кг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36096" y="4509120"/>
            <a:ext cx="3168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0,15 кг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157192"/>
            <a:ext cx="3438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0,00001 кг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6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56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6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56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56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23528" y="166208"/>
            <a:ext cx="849694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Процесс измерения массы называется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взвешиванием,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 прибор для измерения массы –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весами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Изображение весов встречается еще со времен Древнего Египта.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Египетские весы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348880"/>
            <a:ext cx="6768752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6"/>
          <p:cNvSpPr>
            <a:spLocks noChangeArrowheads="1"/>
          </p:cNvSpPr>
          <p:nvPr/>
        </p:nvSpPr>
        <p:spPr bwMode="auto">
          <a:xfrm>
            <a:off x="714375" y="260648"/>
            <a:ext cx="778668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Виды весов</a:t>
            </a:r>
            <a:endParaRPr lang="ru-RU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1268760"/>
            <a:ext cx="345638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9512" y="3082550"/>
            <a:ext cx="3240360" cy="395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Весы бытовые;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Весы товарные;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Весы автомобильные;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Весы крановые;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Весы платформенные (железнодорожные, вагонные);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Весы лабораторные (весы медицинские);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Весы багажные;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Весы почтовые;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Весы фасовочные;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Весы портативные;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Весы элеваторные;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Весы торговые.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Транспортные весы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484784"/>
            <a:ext cx="273630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Аналитические весы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1412776"/>
            <a:ext cx="2699792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Учебные весы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3933056"/>
            <a:ext cx="432048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24136"/>
          </a:xfrm>
        </p:spPr>
        <p:txBody>
          <a:bodyPr/>
          <a:lstStyle/>
          <a:p>
            <a:pPr algn="ctr"/>
            <a:r>
              <a:rPr lang="ru-RU" dirty="0" smtClean="0"/>
              <a:t>Весы рычажные</a:t>
            </a:r>
            <a:endParaRPr lang="ru-RU" dirty="0"/>
          </a:p>
        </p:txBody>
      </p:sp>
      <p:pic>
        <p:nvPicPr>
          <p:cNvPr id="4" name="Содержимое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340768"/>
            <a:ext cx="4464496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я со стрелкой 5"/>
          <p:cNvCxnSpPr/>
          <p:nvPr/>
        </p:nvCxnSpPr>
        <p:spPr>
          <a:xfrm flipV="1">
            <a:off x="5868144" y="1484784"/>
            <a:ext cx="158417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24328" y="1268760"/>
            <a:ext cx="161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Коромысло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788024" y="2564904"/>
            <a:ext cx="2592288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452320" y="3212976"/>
            <a:ext cx="169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Стрелка-указатель</a:t>
            </a:r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6084168" y="4221088"/>
            <a:ext cx="172819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812360" y="465313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Чашки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467544" y="2132856"/>
            <a:ext cx="84249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Алгоритм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1)рассмотреть  весы;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2)открыть коробочку разновесов,    рассмотреть гирьки;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3) прочитать правила взвешивания;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4)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определить массу исследуемого тела.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1124744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Практическая работа</a:t>
            </a:r>
            <a:endParaRPr lang="ru-RU" sz="40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51520" y="726937"/>
            <a:ext cx="8568952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  <a:hlinkClick r:id="rId2" tooltip="Смотреть в видеоуроке"/>
              </a:rPr>
              <a:t> Правила взвешивания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Перед взвешиванием необходимо убедиться, что весы уравновешены. 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школьных весов равновесия добиваются, кладя на более легкую чашку кусочки бумаги или картона.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Тело необходимо ставить на чашу весов, расположенную слева от вас.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Гири кладут на правую чашку весов. Тело и гири нужно опускать осторожно, не роняя их даже с небольшой высоты.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Нельзя взвешивать тела более тяжелые, чем указанная на весах предельная нагрузка.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На чашки весов нельзя класть мокрые, грязные, горячие тела, насыпать  порошки, наливать жидкости.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6.Для того чтобы не получилось, что мелких гирь не хватает, вначале на весы кладут гирю, имеющую массу, немного большую, чем масса взвешиваемого тела (подбирают на глаз с последующей проверкой).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571472" y="3571876"/>
            <a:ext cx="785818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flipV="1">
            <a:off x="357186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385762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414337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442912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471487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500062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528638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557213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585788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614363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42938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671514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700089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728664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757239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785814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814390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50"/>
          <p:cNvGrpSpPr/>
          <p:nvPr/>
        </p:nvGrpSpPr>
        <p:grpSpPr>
          <a:xfrm>
            <a:off x="2428860" y="2571744"/>
            <a:ext cx="2000264" cy="1000132"/>
            <a:chOff x="3786182" y="2571744"/>
            <a:chExt cx="2000264" cy="1000132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4929190" y="3143248"/>
              <a:ext cx="857256" cy="285752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5000628" y="3286124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5429256" y="3286124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 rot="5400000" flipH="1" flipV="1">
              <a:off x="5500694" y="2857496"/>
              <a:ext cx="571504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>
              <a:stCxn id="21" idx="1"/>
            </p:cNvCxnSpPr>
            <p:nvPr/>
          </p:nvCxnSpPr>
          <p:spPr>
            <a:xfrm rot="10800000">
              <a:off x="3786182" y="3286124"/>
              <a:ext cx="1143008" cy="158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Группа 67"/>
          <p:cNvGrpSpPr/>
          <p:nvPr/>
        </p:nvGrpSpPr>
        <p:grpSpPr>
          <a:xfrm>
            <a:off x="3059832" y="908720"/>
            <a:ext cx="3960440" cy="1368152"/>
            <a:chOff x="428596" y="3000372"/>
            <a:chExt cx="3714776" cy="1357322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 flipV="1">
              <a:off x="428596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V="1">
              <a:off x="714348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714348" y="4143380"/>
              <a:ext cx="2428892" cy="0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V="1">
              <a:off x="1000100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flipV="1">
              <a:off x="1285852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1571604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V="1">
              <a:off x="1857356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V="1">
              <a:off x="2143108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V="1">
              <a:off x="2428860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V="1">
              <a:off x="2714612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Прямоугольник 41"/>
            <p:cNvSpPr/>
            <p:nvPr/>
          </p:nvSpPr>
          <p:spPr>
            <a:xfrm>
              <a:off x="785786" y="3714752"/>
              <a:ext cx="857256" cy="285752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1882204" y="3714752"/>
              <a:ext cx="857256" cy="285752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857224" y="3857628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1285852" y="3857628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2000232" y="3857628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2428860" y="3857628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олилиния 47"/>
            <p:cNvSpPr/>
            <p:nvPr/>
          </p:nvSpPr>
          <p:spPr>
            <a:xfrm>
              <a:off x="1648691" y="3392055"/>
              <a:ext cx="263236" cy="320963"/>
            </a:xfrm>
            <a:custGeom>
              <a:avLst/>
              <a:gdLst>
                <a:gd name="connsiteX0" fmla="*/ 0 w 263236"/>
                <a:gd name="connsiteY0" fmla="*/ 307109 h 320963"/>
                <a:gd name="connsiteX1" fmla="*/ 138545 w 263236"/>
                <a:gd name="connsiteY1" fmla="*/ 2309 h 320963"/>
                <a:gd name="connsiteX2" fmla="*/ 263236 w 263236"/>
                <a:gd name="connsiteY2" fmla="*/ 320963 h 320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3236" h="320963">
                  <a:moveTo>
                    <a:pt x="0" y="307109"/>
                  </a:moveTo>
                  <a:cubicBezTo>
                    <a:pt x="47336" y="153554"/>
                    <a:pt x="94672" y="0"/>
                    <a:pt x="138545" y="2309"/>
                  </a:cubicBezTo>
                  <a:cubicBezTo>
                    <a:pt x="182418" y="4618"/>
                    <a:pt x="222827" y="162790"/>
                    <a:pt x="263236" y="320963"/>
                  </a:cubicBez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928662" y="3000372"/>
              <a:ext cx="32147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/>
                <a:t>1           2</a:t>
              </a:r>
              <a:endParaRPr lang="ru-RU" sz="3200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3143240" y="2357430"/>
            <a:ext cx="27574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1                          2</a:t>
            </a:r>
            <a:endParaRPr lang="ru-RU" sz="2800" b="1" dirty="0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4500562" y="3643314"/>
            <a:ext cx="214314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2214546" y="4071942"/>
            <a:ext cx="214314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50" name="Группа 52"/>
          <p:cNvGrpSpPr/>
          <p:nvPr/>
        </p:nvGrpSpPr>
        <p:grpSpPr>
          <a:xfrm>
            <a:off x="4714876" y="3143248"/>
            <a:ext cx="1928826" cy="428628"/>
            <a:chOff x="7000892" y="3143248"/>
            <a:chExt cx="1928826" cy="428628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7000892" y="3143248"/>
              <a:ext cx="857256" cy="285752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7072330" y="3286124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7500958" y="3286124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9" name="Прямая со стрелкой 28"/>
            <p:cNvCxnSpPr/>
            <p:nvPr/>
          </p:nvCxnSpPr>
          <p:spPr>
            <a:xfrm flipV="1">
              <a:off x="7858148" y="3286124"/>
              <a:ext cx="1071570" cy="158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" name="Прямая соединительная линия 60"/>
          <p:cNvCxnSpPr/>
          <p:nvPr/>
        </p:nvCxnSpPr>
        <p:spPr>
          <a:xfrm flipV="1">
            <a:off x="335755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57147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V="1">
            <a:off x="85722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V="1">
            <a:off x="114297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142872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164304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185735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214310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V="1">
            <a:off x="242886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271461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V="1">
            <a:off x="300036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Прямоугольник 73"/>
          <p:cNvSpPr/>
          <p:nvPr/>
        </p:nvSpPr>
        <p:spPr>
          <a:xfrm>
            <a:off x="500034" y="5085184"/>
            <a:ext cx="8072494" cy="107721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Тележки приобрели </a:t>
            </a:r>
            <a:r>
              <a:rPr lang="ru-RU" sz="3200" b="1" u="sng" dirty="0" smtClean="0">
                <a:solidFill>
                  <a:srgbClr val="00B050"/>
                </a:solidFill>
              </a:rPr>
              <a:t>одинаковую скорость. </a:t>
            </a:r>
            <a:endParaRPr lang="ru-RU" sz="3200" b="1" u="sng" dirty="0">
              <a:solidFill>
                <a:srgbClr val="00B050"/>
              </a:solidFill>
            </a:endParaRPr>
          </a:p>
        </p:txBody>
      </p:sp>
      <p:cxnSp>
        <p:nvCxnSpPr>
          <p:cNvPr id="76" name="Прямая со стрелкой 75"/>
          <p:cNvCxnSpPr/>
          <p:nvPr/>
        </p:nvCxnSpPr>
        <p:spPr>
          <a:xfrm>
            <a:off x="4932040" y="4077072"/>
            <a:ext cx="207170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C:\Users\ольга\Pictures\я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581128"/>
            <a:ext cx="1609725" cy="1428750"/>
          </a:xfrm>
          <a:prstGeom prst="rect">
            <a:avLst/>
          </a:prstGeom>
          <a:noFill/>
        </p:spPr>
      </p:pic>
      <p:pic>
        <p:nvPicPr>
          <p:cNvPr id="36867" name="Picture 3" descr="C:\Users\ольга\Pictures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908720"/>
            <a:ext cx="4536504" cy="417646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686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368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:\Users\ольга\Documents\гурьянова\1270055550_image00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556792"/>
            <a:ext cx="3672408" cy="379360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548680"/>
            <a:ext cx="457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Comic Sans MS" pitchFamily="66" charset="0"/>
              </a:rPr>
              <a:t>Знаю я с седьмого класса:</a:t>
            </a:r>
          </a:p>
          <a:p>
            <a:r>
              <a:rPr lang="ru-RU" sz="2400" b="1" dirty="0" smtClean="0">
                <a:latin typeface="Comic Sans MS" pitchFamily="66" charset="0"/>
              </a:rPr>
              <a:t>Главное для тела -  масса.</a:t>
            </a:r>
          </a:p>
          <a:p>
            <a:r>
              <a:rPr lang="ru-RU" sz="2400" b="1" dirty="0" smtClean="0">
                <a:latin typeface="Comic Sans MS" pitchFamily="66" charset="0"/>
              </a:rPr>
              <a:t>Если масса велика, </a:t>
            </a:r>
          </a:p>
          <a:p>
            <a:r>
              <a:rPr lang="ru-RU" sz="2400" b="1" dirty="0" smtClean="0">
                <a:latin typeface="Comic Sans MS" pitchFamily="66" charset="0"/>
              </a:rPr>
              <a:t>Жизнь для тела нелегка:</a:t>
            </a:r>
          </a:p>
          <a:p>
            <a:r>
              <a:rPr lang="ru-RU" sz="2400" b="1" dirty="0" smtClean="0">
                <a:latin typeface="Comic Sans MS" pitchFamily="66" charset="0"/>
              </a:rPr>
              <a:t>С места тело трудно сдвинуть, </a:t>
            </a:r>
          </a:p>
          <a:p>
            <a:r>
              <a:rPr lang="ru-RU" sz="2400" b="1" dirty="0" smtClean="0">
                <a:latin typeface="Comic Sans MS" pitchFamily="66" charset="0"/>
              </a:rPr>
              <a:t>Трудно вверх его подкинуть, </a:t>
            </a:r>
          </a:p>
          <a:p>
            <a:r>
              <a:rPr lang="ru-RU" sz="2400" b="1" dirty="0" smtClean="0">
                <a:latin typeface="Comic Sans MS" pitchFamily="66" charset="0"/>
              </a:rPr>
              <a:t>Трудно скорость изменить.</a:t>
            </a:r>
          </a:p>
          <a:p>
            <a:r>
              <a:rPr lang="ru-RU" sz="2400" b="1" dirty="0" smtClean="0">
                <a:latin typeface="Comic Sans MS" pitchFamily="66" charset="0"/>
              </a:rPr>
              <a:t>Только в том кого  винить?</a:t>
            </a:r>
            <a:endParaRPr lang="ru-RU" sz="2400" b="1" dirty="0">
              <a:latin typeface="Comic Sans MS" pitchFamily="66" charset="0"/>
            </a:endParaRPr>
          </a:p>
        </p:txBody>
      </p:sp>
      <p:pic>
        <p:nvPicPr>
          <p:cNvPr id="4" name="Picture 1" descr="C:\Users\ольга\Pictures\iCALEG86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4454352"/>
            <a:ext cx="2016224" cy="24036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F:\Полякова О.В\УРОК\фоны для презентаций\Безымянный.png"/>
          <p:cNvPicPr>
            <a:picLocks noChangeAspect="1" noChangeArrowheads="1"/>
          </p:cNvPicPr>
          <p:nvPr/>
        </p:nvPicPr>
        <p:blipFill>
          <a:blip r:embed="rId3" cstate="print"/>
          <a:srcRect r="31250"/>
          <a:stretch>
            <a:fillRect/>
          </a:stretch>
        </p:blipFill>
        <p:spPr bwMode="auto">
          <a:xfrm>
            <a:off x="0" y="0"/>
            <a:ext cx="9144000" cy="7060914"/>
          </a:xfrm>
          <a:prstGeom prst="rect">
            <a:avLst/>
          </a:prstGeom>
          <a:noFill/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642918"/>
            <a:ext cx="7143800" cy="5674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283968" y="1196752"/>
            <a:ext cx="352782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solidFill>
                  <a:schemeClr val="bg1"/>
                </a:solidFill>
              </a:rPr>
              <a:t>Прочитать §19,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    20, упр.6(2)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solidFill>
                  <a:schemeClr val="bg1"/>
                </a:solidFill>
              </a:rPr>
              <a:t>Найти информацию о старинных мерах массы , применяемых  в России</a:t>
            </a:r>
          </a:p>
          <a:p>
            <a:pPr>
              <a:buFont typeface="Wingdings" pitchFamily="2" charset="2"/>
              <a:buChar char="v"/>
            </a:pPr>
            <a:endParaRPr lang="ru-RU" sz="2800" b="1" dirty="0" smtClean="0">
              <a:solidFill>
                <a:schemeClr val="bg1"/>
              </a:solidFill>
            </a:endParaRP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F:\Полякова О.В\УРОК\фоны для презентаций\0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9" y="0"/>
            <a:ext cx="9108281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49104" y="785794"/>
            <a:ext cx="6980548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Спасибо </a:t>
            </a:r>
          </a:p>
          <a:p>
            <a:pPr algn="ctr"/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работу на уроке!</a:t>
            </a:r>
            <a:endParaRPr lang="ru-RU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571472" y="3571876"/>
            <a:ext cx="785818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flipV="1">
            <a:off x="357186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385762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414337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442912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471487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500062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528638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557213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585788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614363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42938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671514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700089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728664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757239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785814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814390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50"/>
          <p:cNvGrpSpPr/>
          <p:nvPr/>
        </p:nvGrpSpPr>
        <p:grpSpPr>
          <a:xfrm>
            <a:off x="2571736" y="2571744"/>
            <a:ext cx="1857388" cy="1000132"/>
            <a:chOff x="3929058" y="2571744"/>
            <a:chExt cx="1857388" cy="1000132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4929190" y="3143248"/>
              <a:ext cx="857256" cy="285752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5000628" y="3286124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5429256" y="3286124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 rot="5400000" flipH="1" flipV="1">
              <a:off x="5500694" y="2857496"/>
              <a:ext cx="571504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>
              <a:stCxn id="21" idx="1"/>
            </p:cNvCxnSpPr>
            <p:nvPr/>
          </p:nvCxnSpPr>
          <p:spPr>
            <a:xfrm rot="10800000">
              <a:off x="3929058" y="3286124"/>
              <a:ext cx="1000132" cy="158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Группа 67"/>
          <p:cNvGrpSpPr/>
          <p:nvPr/>
        </p:nvGrpSpPr>
        <p:grpSpPr>
          <a:xfrm>
            <a:off x="3071802" y="285728"/>
            <a:ext cx="3714776" cy="1357322"/>
            <a:chOff x="428596" y="3000372"/>
            <a:chExt cx="3714776" cy="1357322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 flipV="1">
              <a:off x="428596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V="1">
              <a:off x="714348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714348" y="4143380"/>
              <a:ext cx="2428892" cy="0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V="1">
              <a:off x="1000100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flipV="1">
              <a:off x="1285852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1571604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V="1">
              <a:off x="1857356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V="1">
              <a:off x="2143108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V="1">
              <a:off x="2428860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V="1">
              <a:off x="2714612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Прямоугольник 41"/>
            <p:cNvSpPr/>
            <p:nvPr/>
          </p:nvSpPr>
          <p:spPr>
            <a:xfrm>
              <a:off x="785786" y="3714752"/>
              <a:ext cx="857256" cy="285752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1928794" y="3714752"/>
              <a:ext cx="857256" cy="285752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857224" y="3857628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1285852" y="3857628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2000232" y="3857628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2428860" y="3857628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олилиния 47"/>
            <p:cNvSpPr/>
            <p:nvPr/>
          </p:nvSpPr>
          <p:spPr>
            <a:xfrm>
              <a:off x="1648691" y="3392055"/>
              <a:ext cx="263236" cy="320963"/>
            </a:xfrm>
            <a:custGeom>
              <a:avLst/>
              <a:gdLst>
                <a:gd name="connsiteX0" fmla="*/ 0 w 263236"/>
                <a:gd name="connsiteY0" fmla="*/ 307109 h 320963"/>
                <a:gd name="connsiteX1" fmla="*/ 138545 w 263236"/>
                <a:gd name="connsiteY1" fmla="*/ 2309 h 320963"/>
                <a:gd name="connsiteX2" fmla="*/ 263236 w 263236"/>
                <a:gd name="connsiteY2" fmla="*/ 320963 h 320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3236" h="320963">
                  <a:moveTo>
                    <a:pt x="0" y="307109"/>
                  </a:moveTo>
                  <a:cubicBezTo>
                    <a:pt x="47336" y="153554"/>
                    <a:pt x="94672" y="0"/>
                    <a:pt x="138545" y="2309"/>
                  </a:cubicBezTo>
                  <a:cubicBezTo>
                    <a:pt x="182418" y="4618"/>
                    <a:pt x="222827" y="162790"/>
                    <a:pt x="263236" y="320963"/>
                  </a:cubicBez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928662" y="3000372"/>
              <a:ext cx="32147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/>
                <a:t>1           2</a:t>
              </a:r>
              <a:endParaRPr lang="ru-RU" sz="3200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3143240" y="2357430"/>
            <a:ext cx="27574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1                          2</a:t>
            </a:r>
            <a:endParaRPr lang="ru-RU" sz="2800" b="1" dirty="0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4500562" y="3643314"/>
            <a:ext cx="214314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1785918" y="4071942"/>
            <a:ext cx="257176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4857752" y="4071942"/>
            <a:ext cx="128588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50" name="Группа 59"/>
          <p:cNvGrpSpPr/>
          <p:nvPr/>
        </p:nvGrpSpPr>
        <p:grpSpPr>
          <a:xfrm>
            <a:off x="4714876" y="2285992"/>
            <a:ext cx="1357322" cy="1285884"/>
            <a:chOff x="4714876" y="2285992"/>
            <a:chExt cx="1357322" cy="1285884"/>
          </a:xfrm>
        </p:grpSpPr>
        <p:grpSp>
          <p:nvGrpSpPr>
            <p:cNvPr id="51" name="Группа 52"/>
            <p:cNvGrpSpPr/>
            <p:nvPr/>
          </p:nvGrpSpPr>
          <p:grpSpPr>
            <a:xfrm>
              <a:off x="4714876" y="3143248"/>
              <a:ext cx="1357322" cy="428628"/>
              <a:chOff x="7000892" y="3143248"/>
              <a:chExt cx="1357322" cy="428628"/>
            </a:xfrm>
          </p:grpSpPr>
          <p:sp>
            <p:nvSpPr>
              <p:cNvPr id="22" name="Прямоугольник 21"/>
              <p:cNvSpPr/>
              <p:nvPr/>
            </p:nvSpPr>
            <p:spPr>
              <a:xfrm>
                <a:off x="7000892" y="3143248"/>
                <a:ext cx="857256" cy="285752"/>
              </a:xfrm>
              <a:prstGeom prst="rect">
                <a:avLst/>
              </a:prstGeom>
              <a:blipFill>
                <a:blip r:embed="rId2" cstate="print"/>
                <a:tile tx="0" ty="0" sx="100000" sy="100000" flip="none" algn="tl"/>
              </a:blipFill>
              <a:ln>
                <a:solidFill>
                  <a:srgbClr val="9966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Овал 24"/>
              <p:cNvSpPr/>
              <p:nvPr/>
            </p:nvSpPr>
            <p:spPr>
              <a:xfrm>
                <a:off x="7072330" y="3286124"/>
                <a:ext cx="285752" cy="285752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Овал 25"/>
              <p:cNvSpPr/>
              <p:nvPr/>
            </p:nvSpPr>
            <p:spPr>
              <a:xfrm>
                <a:off x="7500958" y="3286124"/>
                <a:ext cx="285752" cy="285752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9" name="Прямая со стрелкой 28"/>
              <p:cNvCxnSpPr/>
              <p:nvPr/>
            </p:nvCxnSpPr>
            <p:spPr>
              <a:xfrm flipV="1">
                <a:off x="7858148" y="3286124"/>
                <a:ext cx="500066" cy="1588"/>
              </a:xfrm>
              <a:prstGeom prst="straightConnector1">
                <a:avLst/>
              </a:prstGeom>
              <a:ln w="762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Цилиндр 58"/>
            <p:cNvSpPr/>
            <p:nvPr/>
          </p:nvSpPr>
          <p:spPr>
            <a:xfrm>
              <a:off x="4857752" y="2285992"/>
              <a:ext cx="428628" cy="857256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61" name="Прямая соединительная линия 60"/>
          <p:cNvCxnSpPr/>
          <p:nvPr/>
        </p:nvCxnSpPr>
        <p:spPr>
          <a:xfrm flipV="1">
            <a:off x="335755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57147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V="1">
            <a:off x="85722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V="1">
            <a:off x="114297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142872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164304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185735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214310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V="1">
            <a:off x="242886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271461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V="1">
            <a:off x="300036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Прямоугольник 73"/>
          <p:cNvSpPr/>
          <p:nvPr/>
        </p:nvSpPr>
        <p:spPr>
          <a:xfrm>
            <a:off x="0" y="5085184"/>
            <a:ext cx="9144000" cy="107721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smtClean="0"/>
              <a:t>Правая  тележка после взаимодействия </a:t>
            </a:r>
            <a:r>
              <a:rPr lang="ru-RU" sz="3200" b="1" u="sng" smtClean="0">
                <a:solidFill>
                  <a:srgbClr val="008000"/>
                </a:solidFill>
              </a:rPr>
              <a:t>приобрела меньшую скорость</a:t>
            </a:r>
            <a:r>
              <a:rPr lang="ru-RU" sz="3200" b="1" smtClean="0"/>
              <a:t>. </a:t>
            </a:r>
            <a:endParaRPr lang="ru-RU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31267E-6 L -0.27656 -0.0004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74838E-6 L 0.14652 -0.000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251520" y="620688"/>
            <a:ext cx="4392488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ряд</a:t>
            </a:r>
          </a:p>
          <a:p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Может ли тело без действия на него других тел прийти в движение…</a:t>
            </a:r>
          </a:p>
          <a:p>
            <a:pPr marL="342900" indent="-342900"/>
            <a:r>
              <a:rPr lang="ru-RU" sz="1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может;</a:t>
            </a:r>
          </a:p>
          <a:p>
            <a:pPr marL="342900" indent="-342900"/>
            <a:r>
              <a:rPr lang="ru-RU" sz="1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не может;</a:t>
            </a:r>
          </a:p>
          <a:p>
            <a:pPr marL="342900" indent="-342900"/>
            <a:r>
              <a:rPr lang="ru-RU" sz="1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В) может, но не каждое тело.</a:t>
            </a:r>
          </a:p>
          <a:p>
            <a:pPr marL="342900" indent="-342900"/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2)Явление сохранения скорости тела при отсутствии действия на него других тел называют…</a:t>
            </a:r>
          </a:p>
          <a:p>
            <a:pPr marL="342900" indent="-342900"/>
            <a:r>
              <a:rPr lang="ru-RU" sz="1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механическим движением;</a:t>
            </a:r>
          </a:p>
          <a:p>
            <a:pPr marL="342900" indent="-342900"/>
            <a:r>
              <a:rPr lang="ru-RU" sz="1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инерцией;</a:t>
            </a:r>
          </a:p>
          <a:p>
            <a:pPr marL="342900" indent="-342900"/>
            <a:r>
              <a:rPr lang="ru-RU" sz="1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В) движением тела.</a:t>
            </a:r>
          </a:p>
          <a:p>
            <a:pPr marL="342900" indent="-342900"/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3)Если на тело не действуют другие тела, то оно…</a:t>
            </a:r>
          </a:p>
          <a:p>
            <a:pPr marL="342900" indent="-342900"/>
            <a:r>
              <a:rPr lang="ru-RU" sz="1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находиться в покое;</a:t>
            </a:r>
          </a:p>
          <a:p>
            <a:pPr marL="342900" indent="-342900"/>
            <a:r>
              <a:rPr lang="ru-RU" sz="1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движется;</a:t>
            </a:r>
          </a:p>
          <a:p>
            <a:pPr marL="342900" indent="-342900"/>
            <a:r>
              <a:rPr lang="ru-RU" sz="1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В)находиться в покое или движется  равномерно и прямолинейно.</a:t>
            </a:r>
          </a:p>
          <a:p>
            <a:pPr marL="342900" indent="-342900"/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4) Если на тело действуют другие тела, то его скорость…</a:t>
            </a:r>
          </a:p>
          <a:p>
            <a:pPr marL="342900" indent="-342900"/>
            <a:r>
              <a:rPr lang="ru-RU" sz="1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не изменяется, оно находиться в покое;</a:t>
            </a:r>
          </a:p>
          <a:p>
            <a:pPr marL="342900" indent="-342900"/>
            <a:r>
              <a:rPr lang="ru-RU" sz="1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не изменяется, оно движется равномерно и прямолинейно;</a:t>
            </a:r>
          </a:p>
          <a:p>
            <a:pPr marL="342900" indent="-342900"/>
            <a:r>
              <a:rPr lang="ru-RU" sz="1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В) увеличивается или уменьшается .</a:t>
            </a:r>
          </a:p>
          <a:p>
            <a:pPr marL="342900" indent="-342900"/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5) Автобус, движущийся по шоссе с юга на север , круто повернул на восток. В каком направлении будут двигаться пассажиры некоторое время?</a:t>
            </a:r>
          </a:p>
          <a:p>
            <a:pPr marL="342900" indent="-342900"/>
            <a:r>
              <a:rPr lang="ru-RU" sz="1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на север;     Б) на юг;    В) на запад;   Г) на восток.</a:t>
            </a:r>
          </a:p>
          <a:p>
            <a:pPr marL="342900" indent="-342900"/>
            <a:endParaRPr lang="ru-RU" sz="1400" b="1" i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44008" y="620688"/>
            <a:ext cx="4499992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ряд</a:t>
            </a:r>
          </a:p>
          <a:p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Изменится ли скорость движения тела, если действие других тел на него прекратится?</a:t>
            </a:r>
          </a:p>
          <a:p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А) не изменится;</a:t>
            </a:r>
          </a:p>
          <a:p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Б) увеличится;</a:t>
            </a:r>
          </a:p>
          <a:p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В) уменьшится.</a:t>
            </a:r>
          </a:p>
          <a:p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Куда наклоняются пассажиры относительно автобуса, когда он поворачивает налево?</a:t>
            </a:r>
          </a:p>
          <a:p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А) прямо по ходу движения автобуса;</a:t>
            </a:r>
          </a:p>
          <a:p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Б) налево;</a:t>
            </a:r>
          </a:p>
          <a:p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В) направо.</a:t>
            </a:r>
          </a:p>
          <a:p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3)  Рассмотрев положение чая в стакане на столике в вагоне, ответьте, как движется вагон?</a:t>
            </a:r>
          </a:p>
          <a:p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А) набирает скорость;</a:t>
            </a:r>
          </a:p>
          <a:p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Б) тормозит;</a:t>
            </a:r>
          </a:p>
          <a:p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В) равномерно движется.</a:t>
            </a:r>
          </a:p>
          <a:p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4) Мальчик, сидящий в правой лодке, оттолкнул левую лодку. Какая из лодок придет в движение?</a:t>
            </a:r>
          </a:p>
          <a:p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А) правая лодка;</a:t>
            </a:r>
          </a:p>
          <a:p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Б) левая лодка;</a:t>
            </a:r>
          </a:p>
          <a:p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В) обе лодки придут в движение.</a:t>
            </a:r>
          </a:p>
          <a:p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5) Сидевшая на ветке птица взлетела, а ветка отклонилась …</a:t>
            </a:r>
          </a:p>
          <a:p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А) вверх;</a:t>
            </a:r>
          </a:p>
          <a:p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Б) вниз;</a:t>
            </a:r>
          </a:p>
          <a:p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В) вправо.</a:t>
            </a:r>
            <a:endParaRPr lang="ru-RU" sz="1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5736" y="0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ТЕСТ « ПРОВЕРЬ СЕБЯ»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8193" name="Picture 1" descr="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3573016"/>
            <a:ext cx="93345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67744" y="764704"/>
            <a:ext cx="51845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00B050"/>
                </a:solidFill>
              </a:rPr>
              <a:t>Проверь сам</a:t>
            </a:r>
          </a:p>
          <a:p>
            <a:pPr algn="ctr"/>
            <a:endParaRPr lang="ru-RU" sz="4800" b="1" i="1" dirty="0" smtClean="0">
              <a:solidFill>
                <a:srgbClr val="00B050"/>
              </a:solidFill>
            </a:endParaRPr>
          </a:p>
          <a:p>
            <a:pPr algn="ctr"/>
            <a:endParaRPr lang="ru-RU" sz="4800" b="1" i="1" dirty="0" smtClean="0">
              <a:solidFill>
                <a:srgbClr val="00B05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75656" y="1844822"/>
          <a:ext cx="6096000" cy="4293425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2032000"/>
                <a:gridCol w="2032000"/>
                <a:gridCol w="2032000"/>
              </a:tblGrid>
              <a:tr h="1071761"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/>
                        <a:t>   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</a:t>
                      </a: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II</a:t>
                      </a:r>
                      <a:endParaRPr lang="ru-RU" sz="2400" dirty="0" smtClean="0"/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62094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Б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А</a:t>
                      </a:r>
                      <a:endParaRPr lang="ru-RU" sz="2400" dirty="0"/>
                    </a:p>
                  </a:txBody>
                  <a:tcPr/>
                </a:tc>
              </a:tr>
              <a:tr h="62094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Б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</a:t>
                      </a:r>
                      <a:endParaRPr lang="ru-RU" sz="2400" dirty="0"/>
                    </a:p>
                  </a:txBody>
                  <a:tcPr/>
                </a:tc>
              </a:tr>
              <a:tr h="62094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А</a:t>
                      </a:r>
                      <a:endParaRPr lang="ru-RU" sz="2400" dirty="0"/>
                    </a:p>
                  </a:txBody>
                  <a:tcPr/>
                </a:tc>
              </a:tr>
              <a:tr h="62094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</a:t>
                      </a:r>
                      <a:endParaRPr lang="ru-RU" sz="2400" dirty="0"/>
                    </a:p>
                  </a:txBody>
                  <a:tcPr/>
                </a:tc>
              </a:tr>
              <a:tr h="62094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Б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22413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193" name="Picture 1" descr="C:\Users\ольга\Documents\гурьянова\yanimatch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4664"/>
            <a:ext cx="5040560" cy="3561996"/>
          </a:xfrm>
          <a:prstGeom prst="rect">
            <a:avLst/>
          </a:prstGeom>
          <a:noFill/>
        </p:spPr>
      </p:pic>
      <p:pic>
        <p:nvPicPr>
          <p:cNvPr id="3" name="Picture 1" descr="C:\Users\ольга\Desktop\анимашки\sporta-111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068960"/>
            <a:ext cx="3096344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5117" y="764704"/>
            <a:ext cx="8893781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i="1" u="sng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Масса тела. </a:t>
            </a:r>
          </a:p>
          <a:p>
            <a:pPr algn="ctr"/>
            <a:r>
              <a:rPr lang="ru-RU" sz="6600" b="1" i="1" u="sng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Измерение </a:t>
            </a:r>
          </a:p>
          <a:p>
            <a:pPr algn="ctr"/>
            <a:r>
              <a:rPr lang="ru-RU" sz="6600" b="1" i="1" u="sng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массы тела </a:t>
            </a:r>
          </a:p>
          <a:p>
            <a:pPr algn="ctr"/>
            <a:r>
              <a:rPr lang="ru-RU" sz="6600" b="1" i="1" u="sng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 помощью весов.</a:t>
            </a:r>
            <a:endParaRPr lang="ru-RU" sz="6600" b="1" i="1" u="sng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571472" y="3571876"/>
            <a:ext cx="785818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flipV="1">
            <a:off x="357186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385762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414337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442912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471487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500062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528638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557213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585788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614363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42938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671514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700089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728664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757239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785814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814390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50"/>
          <p:cNvGrpSpPr/>
          <p:nvPr/>
        </p:nvGrpSpPr>
        <p:grpSpPr>
          <a:xfrm>
            <a:off x="2571736" y="2571744"/>
            <a:ext cx="1857388" cy="1000132"/>
            <a:chOff x="3929058" y="2571744"/>
            <a:chExt cx="1857388" cy="1000132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4929190" y="3143248"/>
              <a:ext cx="857256" cy="285752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5000628" y="3286124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5429256" y="3286124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 rot="5400000" flipH="1" flipV="1">
              <a:off x="5500694" y="2857496"/>
              <a:ext cx="571504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>
              <a:stCxn id="21" idx="1"/>
            </p:cNvCxnSpPr>
            <p:nvPr/>
          </p:nvCxnSpPr>
          <p:spPr>
            <a:xfrm rot="10800000">
              <a:off x="3929058" y="3286124"/>
              <a:ext cx="1000132" cy="158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Группа 67"/>
          <p:cNvGrpSpPr/>
          <p:nvPr/>
        </p:nvGrpSpPr>
        <p:grpSpPr>
          <a:xfrm>
            <a:off x="3071802" y="285728"/>
            <a:ext cx="3714776" cy="1357322"/>
            <a:chOff x="428596" y="3000372"/>
            <a:chExt cx="3714776" cy="1357322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 flipV="1">
              <a:off x="428596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V="1">
              <a:off x="714348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714348" y="4143380"/>
              <a:ext cx="2428892" cy="0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V="1">
              <a:off x="1000100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flipV="1">
              <a:off x="1285852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1571604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V="1">
              <a:off x="1857356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V="1">
              <a:off x="2143108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V="1">
              <a:off x="2428860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V="1">
              <a:off x="2714612" y="4143380"/>
              <a:ext cx="285752" cy="214314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Прямоугольник 41"/>
            <p:cNvSpPr/>
            <p:nvPr/>
          </p:nvSpPr>
          <p:spPr>
            <a:xfrm>
              <a:off x="785786" y="3714752"/>
              <a:ext cx="857256" cy="285752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1928794" y="3714752"/>
              <a:ext cx="857256" cy="285752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857224" y="3857628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1285852" y="3857628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2000232" y="3857628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2428860" y="3857628"/>
              <a:ext cx="285752" cy="285752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олилиния 47"/>
            <p:cNvSpPr/>
            <p:nvPr/>
          </p:nvSpPr>
          <p:spPr>
            <a:xfrm>
              <a:off x="1648691" y="3392055"/>
              <a:ext cx="263236" cy="320963"/>
            </a:xfrm>
            <a:custGeom>
              <a:avLst/>
              <a:gdLst>
                <a:gd name="connsiteX0" fmla="*/ 0 w 263236"/>
                <a:gd name="connsiteY0" fmla="*/ 307109 h 320963"/>
                <a:gd name="connsiteX1" fmla="*/ 138545 w 263236"/>
                <a:gd name="connsiteY1" fmla="*/ 2309 h 320963"/>
                <a:gd name="connsiteX2" fmla="*/ 263236 w 263236"/>
                <a:gd name="connsiteY2" fmla="*/ 320963 h 320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3236" h="320963">
                  <a:moveTo>
                    <a:pt x="0" y="307109"/>
                  </a:moveTo>
                  <a:cubicBezTo>
                    <a:pt x="47336" y="153554"/>
                    <a:pt x="94672" y="0"/>
                    <a:pt x="138545" y="2309"/>
                  </a:cubicBezTo>
                  <a:cubicBezTo>
                    <a:pt x="182418" y="4618"/>
                    <a:pt x="222827" y="162790"/>
                    <a:pt x="263236" y="320963"/>
                  </a:cubicBez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928662" y="3000372"/>
              <a:ext cx="32147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/>
                <a:t>1           2</a:t>
              </a:r>
              <a:endParaRPr lang="ru-RU" sz="3200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3143240" y="2357430"/>
            <a:ext cx="27574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1                          2</a:t>
            </a:r>
            <a:endParaRPr lang="ru-RU" sz="2800" b="1" dirty="0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4500562" y="3643314"/>
            <a:ext cx="214314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1785918" y="4071942"/>
            <a:ext cx="257176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4857752" y="4071942"/>
            <a:ext cx="128588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50" name="Группа 59"/>
          <p:cNvGrpSpPr/>
          <p:nvPr/>
        </p:nvGrpSpPr>
        <p:grpSpPr>
          <a:xfrm>
            <a:off x="4714876" y="2285992"/>
            <a:ext cx="1357322" cy="1285884"/>
            <a:chOff x="4714876" y="2285992"/>
            <a:chExt cx="1357322" cy="1285884"/>
          </a:xfrm>
        </p:grpSpPr>
        <p:grpSp>
          <p:nvGrpSpPr>
            <p:cNvPr id="51" name="Группа 52"/>
            <p:cNvGrpSpPr/>
            <p:nvPr/>
          </p:nvGrpSpPr>
          <p:grpSpPr>
            <a:xfrm>
              <a:off x="4714876" y="3143248"/>
              <a:ext cx="1357322" cy="428628"/>
              <a:chOff x="7000892" y="3143248"/>
              <a:chExt cx="1357322" cy="428628"/>
            </a:xfrm>
          </p:grpSpPr>
          <p:sp>
            <p:nvSpPr>
              <p:cNvPr id="22" name="Прямоугольник 21"/>
              <p:cNvSpPr/>
              <p:nvPr/>
            </p:nvSpPr>
            <p:spPr>
              <a:xfrm>
                <a:off x="7000892" y="3143248"/>
                <a:ext cx="857256" cy="285752"/>
              </a:xfrm>
              <a:prstGeom prst="rect">
                <a:avLst/>
              </a:prstGeom>
              <a:blipFill>
                <a:blip r:embed="rId2" cstate="print"/>
                <a:tile tx="0" ty="0" sx="100000" sy="100000" flip="none" algn="tl"/>
              </a:blipFill>
              <a:ln>
                <a:solidFill>
                  <a:srgbClr val="9966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Овал 24"/>
              <p:cNvSpPr/>
              <p:nvPr/>
            </p:nvSpPr>
            <p:spPr>
              <a:xfrm>
                <a:off x="7072330" y="3286124"/>
                <a:ext cx="285752" cy="285752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Овал 25"/>
              <p:cNvSpPr/>
              <p:nvPr/>
            </p:nvSpPr>
            <p:spPr>
              <a:xfrm>
                <a:off x="7500958" y="3286124"/>
                <a:ext cx="285752" cy="285752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9" name="Прямая со стрелкой 28"/>
              <p:cNvCxnSpPr/>
              <p:nvPr/>
            </p:nvCxnSpPr>
            <p:spPr>
              <a:xfrm flipV="1">
                <a:off x="7858148" y="3286124"/>
                <a:ext cx="500066" cy="1588"/>
              </a:xfrm>
              <a:prstGeom prst="straightConnector1">
                <a:avLst/>
              </a:prstGeom>
              <a:ln w="762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Цилиндр 58"/>
            <p:cNvSpPr/>
            <p:nvPr/>
          </p:nvSpPr>
          <p:spPr>
            <a:xfrm>
              <a:off x="4857752" y="2285992"/>
              <a:ext cx="428628" cy="857256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61" name="Прямая соединительная линия 60"/>
          <p:cNvCxnSpPr/>
          <p:nvPr/>
        </p:nvCxnSpPr>
        <p:spPr>
          <a:xfrm flipV="1">
            <a:off x="335755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57147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V="1">
            <a:off x="85722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V="1">
            <a:off x="114297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142872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164304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1857356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2143108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V="1">
            <a:off x="2428860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2714612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V="1">
            <a:off x="3000364" y="3571876"/>
            <a:ext cx="285752" cy="214314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Прямоугольник 73"/>
          <p:cNvSpPr/>
          <p:nvPr/>
        </p:nvSpPr>
        <p:spPr>
          <a:xfrm>
            <a:off x="0" y="4653136"/>
            <a:ext cx="9144000" cy="156966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Свойство тел по-разному менять свою скорость при взаимодействии называется -  </a:t>
            </a:r>
            <a:r>
              <a:rPr lang="ru-RU" sz="3200" b="1" dirty="0" smtClean="0">
                <a:solidFill>
                  <a:srgbClr val="C00000"/>
                </a:solidFill>
              </a:rPr>
              <a:t>инертностью.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31267E-6 L -0.27656 -0.0004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74838E-6 L 0.14652 -0.000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14348" y="5445225"/>
            <a:ext cx="8072494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Любое тело: Земля, человек, яблоко и т. д. — обладает массой.</a:t>
            </a:r>
          </a:p>
          <a:p>
            <a:endParaRPr lang="ru-RU" sz="3600" b="1" i="1" dirty="0" smtClean="0">
              <a:solidFill>
                <a:srgbClr val="008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548680"/>
            <a:ext cx="8001056" cy="954107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i="1" dirty="0" smtClean="0"/>
              <a:t>Мерой инертности тела – является </a:t>
            </a:r>
            <a:r>
              <a:rPr lang="ru-RU" sz="2800" b="1" i="1" dirty="0" smtClean="0">
                <a:solidFill>
                  <a:srgbClr val="C00000"/>
                </a:solidFill>
              </a:rPr>
              <a:t>масса</a:t>
            </a:r>
          </a:p>
        </p:txBody>
      </p:sp>
      <p:pic>
        <p:nvPicPr>
          <p:cNvPr id="7" name="Picture 3" descr="C:\Users\ольга\Desktop\Зе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700808"/>
            <a:ext cx="3672408" cy="3421499"/>
          </a:xfrm>
          <a:prstGeom prst="rect">
            <a:avLst/>
          </a:prstGeom>
          <a:noFill/>
        </p:spPr>
      </p:pic>
      <p:pic>
        <p:nvPicPr>
          <p:cNvPr id="9" name="Picture 6" descr="C:\Users\ольга\Desktop\кап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356992"/>
            <a:ext cx="1905000" cy="1428750"/>
          </a:xfrm>
          <a:prstGeom prst="rect">
            <a:avLst/>
          </a:prstGeom>
          <a:noFill/>
        </p:spPr>
      </p:pic>
      <p:pic>
        <p:nvPicPr>
          <p:cNvPr id="10" name="Picture 5" descr="C:\Users\ольга\Desktop\iCA2PYZ0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1844824"/>
            <a:ext cx="1512168" cy="1260140"/>
          </a:xfrm>
          <a:prstGeom prst="rect">
            <a:avLst/>
          </a:prstGeom>
          <a:noFill/>
        </p:spPr>
      </p:pic>
      <p:pic>
        <p:nvPicPr>
          <p:cNvPr id="11" name="Picture 2" descr="C:\Users\ольга\Desktop\iCAVW0NE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3212976"/>
            <a:ext cx="1410877" cy="218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1199</TotalTime>
  <Words>839</Words>
  <Application>Microsoft Office PowerPoint</Application>
  <PresentationFormat>Экран (4:3)</PresentationFormat>
  <Paragraphs>168</Paragraphs>
  <Slides>23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Городская</vt:lpstr>
      <vt:lpstr>Формула</vt:lpstr>
      <vt:lpstr>Здравствуйте!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Эталон массы</vt:lpstr>
      <vt:lpstr>Слайд 11</vt:lpstr>
      <vt:lpstr>Слайд 12</vt:lpstr>
      <vt:lpstr>Попробуй решить!</vt:lpstr>
      <vt:lpstr>Слайд 14</vt:lpstr>
      <vt:lpstr>Слайд 15</vt:lpstr>
      <vt:lpstr>Слайд 16</vt:lpstr>
      <vt:lpstr>Весы рычажные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ольга</cp:lastModifiedBy>
  <cp:revision>113</cp:revision>
  <dcterms:created xsi:type="dcterms:W3CDTF">2013-10-01T17:47:38Z</dcterms:created>
  <dcterms:modified xsi:type="dcterms:W3CDTF">2014-01-30T06:45:41Z</dcterms:modified>
</cp:coreProperties>
</file>