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75" r:id="rId3"/>
    <p:sldId id="271" r:id="rId4"/>
    <p:sldId id="273" r:id="rId5"/>
    <p:sldId id="272" r:id="rId6"/>
    <p:sldId id="277" r:id="rId7"/>
    <p:sldId id="276" r:id="rId8"/>
    <p:sldId id="279" r:id="rId9"/>
    <p:sldId id="280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hyperlink" Target="http://smayli.ru/smile/chasa-30.html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357298"/>
            <a:ext cx="9001156" cy="2643206"/>
          </a:xfrm>
        </p:spPr>
        <p:txBody>
          <a:bodyPr>
            <a:normAutofit/>
          </a:bodyPr>
          <a:lstStyle/>
          <a:p>
            <a:r>
              <a:rPr lang="ru-RU" dirty="0" smtClean="0"/>
              <a:t>Движение по окружности</a:t>
            </a:r>
            <a:br>
              <a:rPr lang="ru-RU" dirty="0" smtClean="0"/>
            </a:b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314" name="Picture 2" descr="http://class-fizika.narod.ru/9_class/16/UCM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00438"/>
            <a:ext cx="3000396" cy="3117732"/>
          </a:xfrm>
          <a:prstGeom prst="rect">
            <a:avLst/>
          </a:prstGeom>
          <a:noFill/>
        </p:spPr>
      </p:pic>
      <p:sp>
        <p:nvSpPr>
          <p:cNvPr id="12290" name="AutoShape 2" descr="Ir-66.gif"/>
          <p:cNvSpPr>
            <a:spLocks noChangeAspect="1" noChangeArrowheads="1"/>
          </p:cNvSpPr>
          <p:nvPr/>
        </p:nvSpPr>
        <p:spPr bwMode="auto">
          <a:xfrm>
            <a:off x="0" y="-136525"/>
            <a:ext cx="762000" cy="76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Ir-66.gif"/>
          <p:cNvSpPr>
            <a:spLocks noChangeAspect="1" noChangeArrowheads="1"/>
          </p:cNvSpPr>
          <p:nvPr/>
        </p:nvSpPr>
        <p:spPr bwMode="auto">
          <a:xfrm>
            <a:off x="0" y="-136525"/>
            <a:ext cx="762000" cy="76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4" name="AutoShape 6" descr="mk:@MSITStore:D:\Ирина\ГИА\Физика\Подготовка%20к%20ГИА\Набор%20рисунков-7.chm::/Physics/Geo.gif"/>
          <p:cNvSpPr>
            <a:spLocks noChangeAspect="1" noChangeArrowheads="1"/>
          </p:cNvSpPr>
          <p:nvPr/>
        </p:nvSpPr>
        <p:spPr bwMode="auto">
          <a:xfrm>
            <a:off x="155575" y="-365125"/>
            <a:ext cx="1019175" cy="76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6" name="AutoShape 8" descr="mk:@MSITStore:D:\Ирина\ГИА\Физика\Подготовка%20к%20ГИА\Набор%20рисунков-7.chm::/Physics/Geo.gif"/>
          <p:cNvSpPr>
            <a:spLocks noChangeAspect="1" noChangeArrowheads="1"/>
          </p:cNvSpPr>
          <p:nvPr/>
        </p:nvSpPr>
        <p:spPr bwMode="auto">
          <a:xfrm>
            <a:off x="0" y="-136525"/>
            <a:ext cx="1019175" cy="76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7" name="Picture 9" descr="D:\Ирина\ГИА\Физика\Подготовка к ГИА\1.7. Движение по окружности\untitled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27"/>
            <a:ext cx="2286016" cy="1709171"/>
          </a:xfrm>
          <a:prstGeom prst="rect">
            <a:avLst/>
          </a:prstGeom>
          <a:noFill/>
        </p:spPr>
      </p:pic>
      <p:pic>
        <p:nvPicPr>
          <p:cNvPr id="12298" name="Picture 10" descr="D:\Ирина\ГИА\Физика\Подготовка к ГИА\1.7. Движение по окружности\untitled-2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285728"/>
            <a:ext cx="1714512" cy="1714512"/>
          </a:xfrm>
          <a:prstGeom prst="rect">
            <a:avLst/>
          </a:prstGeom>
          <a:noFill/>
        </p:spPr>
      </p:pic>
      <p:pic>
        <p:nvPicPr>
          <p:cNvPr id="12299" name="Picture 11" descr="D:\Ирина\ГИА\Физика\Подготовка к ГИА\1.7. Движение по окружности\untitled-3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285727"/>
            <a:ext cx="2266957" cy="1704479"/>
          </a:xfrm>
          <a:prstGeom prst="rect">
            <a:avLst/>
          </a:prstGeom>
          <a:noFill/>
        </p:spPr>
      </p:pic>
      <p:sp>
        <p:nvSpPr>
          <p:cNvPr id="12301" name="AutoShape 13" descr="mk:@MSITStore:D:\Ирина\ГИА\Физика\Подготовка%20к%20ГИА\Набор%20рисунков-7.chm::/Physics/Geo.gif"/>
          <p:cNvSpPr>
            <a:spLocks noChangeAspect="1" noChangeArrowheads="1"/>
          </p:cNvSpPr>
          <p:nvPr/>
        </p:nvSpPr>
        <p:spPr bwMode="auto">
          <a:xfrm>
            <a:off x="0" y="-136525"/>
            <a:ext cx="1019175" cy="76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class-fizika.narod.ru/9_class/16/UCM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420619"/>
            <a:ext cx="3214710" cy="3340426"/>
          </a:xfrm>
          <a:prstGeom prst="rect">
            <a:avLst/>
          </a:prstGeom>
          <a:noFill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7764" y="2786058"/>
            <a:ext cx="3606236" cy="4071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64" y="0"/>
            <a:ext cx="2571736" cy="2643182"/>
          </a:xfrm>
        </p:spPr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572264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/>
          </a:bodyPr>
          <a:lstStyle/>
          <a:p>
            <a:r>
              <a:rPr lang="ru-RU" dirty="0" smtClean="0"/>
              <a:t>Случай криволинейного движения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928670"/>
            <a:ext cx="4857752" cy="5929330"/>
          </a:xfrm>
        </p:spPr>
        <p:txBody>
          <a:bodyPr/>
          <a:lstStyle/>
          <a:p>
            <a:r>
              <a:rPr lang="ru-RU" dirty="0" smtClean="0"/>
              <a:t>Движение тела по окружности является </a:t>
            </a:r>
            <a:r>
              <a:rPr lang="ru-RU" b="1" dirty="0" smtClean="0"/>
              <a:t>частным случаем </a:t>
            </a:r>
            <a:r>
              <a:rPr lang="ru-RU" b="1" dirty="0" smtClean="0">
                <a:solidFill>
                  <a:srgbClr val="FF0000"/>
                </a:solidFill>
              </a:rPr>
              <a:t>криволинейного движения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Любую кривую можно представить как </a:t>
            </a:r>
            <a:r>
              <a:rPr lang="ru-RU" b="1" dirty="0" smtClean="0">
                <a:solidFill>
                  <a:srgbClr val="FF0000"/>
                </a:solidFill>
              </a:rPr>
              <a:t>сумму дуг окружностей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разного (или одинакового) радиуса</a:t>
            </a:r>
            <a:endParaRPr lang="ru-RU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857232"/>
            <a:ext cx="4057654" cy="2649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643314"/>
            <a:ext cx="363178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8" name="Picture 4" descr="http://class-fizika.narod.ru/9_class/16/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3397" y="5143512"/>
            <a:ext cx="3477231" cy="1404942"/>
          </a:xfrm>
          <a:prstGeom prst="rect">
            <a:avLst/>
          </a:prstGeom>
          <a:noFill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929198"/>
            <a:ext cx="1571604" cy="1934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Кинематические характеристики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357422" y="714356"/>
            <a:ext cx="5357818" cy="178595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Перемещение</a:t>
            </a:r>
            <a:r>
              <a:rPr lang="ru-RU" dirty="0" smtClean="0"/>
              <a:t> – </a:t>
            </a:r>
            <a:r>
              <a:rPr lang="en-US" b="1" i="1" dirty="0" smtClean="0">
                <a:solidFill>
                  <a:srgbClr val="FF0000"/>
                </a:solidFill>
              </a:rPr>
              <a:t>S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Скорость</a:t>
            </a:r>
            <a:r>
              <a:rPr lang="ru-RU" dirty="0" smtClean="0"/>
              <a:t> – </a:t>
            </a:r>
            <a:r>
              <a:rPr lang="en-US" b="1" i="1" dirty="0" smtClean="0">
                <a:solidFill>
                  <a:srgbClr val="FF0000"/>
                </a:solidFill>
              </a:rPr>
              <a:t>U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Ускорение</a:t>
            </a:r>
            <a:r>
              <a:rPr lang="ru-RU" dirty="0" smtClean="0"/>
              <a:t> –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endParaRPr lang="ru-RU" b="1" i="1" dirty="0" smtClean="0">
              <a:solidFill>
                <a:srgbClr val="FF0000"/>
              </a:solidFill>
            </a:endParaRPr>
          </a:p>
          <a:p>
            <a:endParaRPr lang="ru-RU" b="1" i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71744"/>
            <a:ext cx="8715436" cy="3831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4" y="857232"/>
            <a:ext cx="3795728" cy="4024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/>
          <a:lstStyle/>
          <a:p>
            <a:r>
              <a:rPr lang="ru-RU" dirty="0" smtClean="0"/>
              <a:t>Перемещение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857232"/>
            <a:ext cx="4929190" cy="600076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Угловое перемещение </a:t>
            </a:r>
            <a:r>
              <a:rPr lang="ru-RU" dirty="0" smtClean="0"/>
              <a:t>(угол поворота)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el-GR" b="1" i="1" dirty="0" smtClean="0">
                <a:solidFill>
                  <a:srgbClr val="FF0000"/>
                </a:solidFill>
              </a:rPr>
              <a:t>Δφ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Линейное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перемещение</a:t>
            </a:r>
            <a:r>
              <a:rPr lang="ru-RU" dirty="0" smtClean="0"/>
              <a:t>: </a:t>
            </a:r>
          </a:p>
          <a:p>
            <a:pPr algn="ctr"/>
            <a:r>
              <a:rPr lang="ru-RU" dirty="0" smtClean="0"/>
              <a:t>вектор </a:t>
            </a:r>
            <a:r>
              <a:rPr lang="el-GR" b="1" i="1" dirty="0" smtClean="0">
                <a:solidFill>
                  <a:srgbClr val="FF0000"/>
                </a:solidFill>
              </a:rPr>
              <a:t>Δ</a:t>
            </a:r>
            <a:r>
              <a:rPr lang="en-US" b="1" i="1" dirty="0" smtClean="0">
                <a:solidFill>
                  <a:srgbClr val="FF0000"/>
                </a:solidFill>
              </a:rPr>
              <a:t>s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Пройденный путь </a:t>
            </a:r>
            <a:r>
              <a:rPr lang="ru-RU" dirty="0" smtClean="0"/>
              <a:t>(длина дуги) </a:t>
            </a:r>
            <a:r>
              <a:rPr lang="el-GR" b="1" i="1" dirty="0" smtClean="0">
                <a:solidFill>
                  <a:srgbClr val="FF0000"/>
                </a:solidFill>
              </a:rPr>
              <a:t>Δ</a:t>
            </a:r>
            <a:r>
              <a:rPr lang="en-US" b="1" i="1" dirty="0" smtClean="0">
                <a:solidFill>
                  <a:srgbClr val="FF0000"/>
                </a:solidFill>
              </a:rPr>
              <a:t>l</a:t>
            </a:r>
            <a:r>
              <a:rPr lang="ru-RU" dirty="0" smtClean="0"/>
              <a:t> связано с углом поворота соотношением:</a:t>
            </a:r>
          </a:p>
          <a:p>
            <a:pPr algn="ctr"/>
            <a:r>
              <a:rPr lang="el-GR" b="1" i="1" dirty="0" smtClean="0">
                <a:solidFill>
                  <a:srgbClr val="FF0000"/>
                </a:solidFill>
              </a:rPr>
              <a:t>Δ</a:t>
            </a:r>
            <a:r>
              <a:rPr lang="en-US" b="1" i="1" dirty="0" smtClean="0">
                <a:solidFill>
                  <a:srgbClr val="FF0000"/>
                </a:solidFill>
              </a:rPr>
              <a:t>l  = R∙</a:t>
            </a:r>
            <a:r>
              <a:rPr lang="el-GR" b="1" i="1" dirty="0" smtClean="0">
                <a:solidFill>
                  <a:srgbClr val="FF0000"/>
                </a:solidFill>
              </a:rPr>
              <a:t>Δφ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При малых углах поворота </a:t>
            </a:r>
          </a:p>
          <a:p>
            <a:pPr algn="ctr"/>
            <a:r>
              <a:rPr lang="ru-RU" b="1" i="1" dirty="0" err="1" smtClean="0">
                <a:solidFill>
                  <a:srgbClr val="FF0000"/>
                </a:solidFill>
              </a:rPr>
              <a:t>l</a:t>
            </a:r>
            <a:r>
              <a:rPr lang="ru-RU" b="1" i="1" dirty="0" smtClean="0">
                <a:solidFill>
                  <a:srgbClr val="FF0000"/>
                </a:solidFill>
              </a:rPr>
              <a:t> ≈ </a:t>
            </a:r>
            <a:r>
              <a:rPr lang="ru-RU" b="1" i="1" dirty="0" err="1" smtClean="0">
                <a:solidFill>
                  <a:srgbClr val="FF0000"/>
                </a:solidFill>
              </a:rPr>
              <a:t>s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857884" y="1571612"/>
            <a:ext cx="1714512" cy="1588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>
          <a:xfrm>
            <a:off x="5798634" y="1313986"/>
            <a:ext cx="1706137" cy="247185"/>
          </a:xfrm>
          <a:custGeom>
            <a:avLst/>
            <a:gdLst>
              <a:gd name="connsiteX0" fmla="*/ 0 w 1706137"/>
              <a:gd name="connsiteY0" fmla="*/ 236034 h 247185"/>
              <a:gd name="connsiteX1" fmla="*/ 802888 w 1706137"/>
              <a:gd name="connsiteY1" fmla="*/ 1858 h 247185"/>
              <a:gd name="connsiteX2" fmla="*/ 1706137 w 1706137"/>
              <a:gd name="connsiteY2" fmla="*/ 247185 h 24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6137" h="247185">
                <a:moveTo>
                  <a:pt x="0" y="236034"/>
                </a:moveTo>
                <a:cubicBezTo>
                  <a:pt x="259266" y="118017"/>
                  <a:pt x="518532" y="0"/>
                  <a:pt x="802888" y="1858"/>
                </a:cubicBezTo>
                <a:cubicBezTo>
                  <a:pt x="1087244" y="3716"/>
                  <a:pt x="1546303" y="187712"/>
                  <a:pt x="1706137" y="247185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ирог 7"/>
          <p:cNvSpPr/>
          <p:nvPr/>
        </p:nvSpPr>
        <p:spPr>
          <a:xfrm rot="2730516">
            <a:off x="4980620" y="1356066"/>
            <a:ext cx="3311549" cy="3232787"/>
          </a:xfrm>
          <a:prstGeom prst="pie">
            <a:avLst>
              <a:gd name="adj1" fmla="val 11577844"/>
              <a:gd name="adj2" fmla="val 15388993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i="1" dirty="0" smtClean="0">
                <a:solidFill>
                  <a:srgbClr val="FF0000"/>
                </a:solidFill>
              </a:rPr>
              <a:t>Δφ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214346" y="571480"/>
            <a:ext cx="6286544" cy="628652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Линейная (мгновенная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скорость) </a:t>
            </a:r>
          </a:p>
          <a:p>
            <a:r>
              <a:rPr lang="ru-RU" b="1" dirty="0" smtClean="0"/>
              <a:t>всегда </a:t>
            </a:r>
            <a:r>
              <a:rPr lang="ru-RU" b="1" dirty="0" smtClean="0">
                <a:solidFill>
                  <a:srgbClr val="C00000"/>
                </a:solidFill>
              </a:rPr>
              <a:t>направлена по касательной</a:t>
            </a:r>
            <a:r>
              <a:rPr lang="ru-RU" b="1" dirty="0" smtClean="0"/>
              <a:t> к траектории</a:t>
            </a:r>
            <a:r>
              <a:rPr lang="ru-RU" dirty="0" smtClean="0"/>
              <a:t>, проведенной к той ее точке, где в данный момент находится рассматриваемое физическое тело,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мгновенная скорость </a:t>
            </a:r>
            <a:r>
              <a:rPr lang="ru-RU" b="1" dirty="0" smtClean="0"/>
              <a:t>совпадает по направлению</a:t>
            </a:r>
            <a:r>
              <a:rPr lang="ru-RU" b="1" dirty="0" smtClean="0">
                <a:solidFill>
                  <a:srgbClr val="C00000"/>
                </a:solidFill>
              </a:rPr>
              <a:t> с перемещением </a:t>
            </a:r>
            <a:r>
              <a:rPr lang="ru-RU" dirty="0" smtClean="0"/>
              <a:t>за малый промежуток времени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Угловая скорость </a:t>
            </a:r>
            <a:r>
              <a:rPr lang="ru-RU" dirty="0" smtClean="0"/>
              <a:t>– угол поворота, на который поворачивается точка за время </a:t>
            </a:r>
            <a:r>
              <a:rPr lang="en-US" dirty="0" smtClean="0"/>
              <a:t>t</a:t>
            </a:r>
            <a:endParaRPr lang="ru-RU" dirty="0" smtClean="0"/>
          </a:p>
          <a:p>
            <a:r>
              <a:rPr lang="ru-RU" dirty="0" smtClean="0"/>
              <a:t>Угловая скорость измеряется в </a:t>
            </a:r>
            <a:r>
              <a:rPr lang="ru-RU" b="1" i="1" dirty="0" smtClean="0">
                <a:solidFill>
                  <a:srgbClr val="FF0000"/>
                </a:solidFill>
              </a:rPr>
              <a:t>рад/с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  <p:pic>
        <p:nvPicPr>
          <p:cNvPr id="25602" name="Picture 2" descr="http://ido.rudn.ru/nfpk/fizika/kinematika/course_files/_4.1/13l-i1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14290"/>
            <a:ext cx="2984119" cy="3143272"/>
          </a:xfrm>
          <a:prstGeom prst="rect">
            <a:avLst/>
          </a:prstGeom>
          <a:noFill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571876"/>
            <a:ext cx="2986084" cy="3067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ирог 8"/>
          <p:cNvSpPr/>
          <p:nvPr/>
        </p:nvSpPr>
        <p:spPr>
          <a:xfrm rot="20866808">
            <a:off x="6235921" y="3782283"/>
            <a:ext cx="2376559" cy="2349651"/>
          </a:xfrm>
          <a:prstGeom prst="pie">
            <a:avLst>
              <a:gd name="adj1" fmla="val 11577844"/>
              <a:gd name="adj2" fmla="val 16929725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i="1" dirty="0" smtClean="0">
                <a:solidFill>
                  <a:srgbClr val="FF0000"/>
                </a:solidFill>
              </a:rPr>
              <a:t>Δφ</a:t>
            </a:r>
            <a:endParaRPr lang="ru-RU" dirty="0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000240"/>
            <a:ext cx="1123950" cy="1028700"/>
          </a:xfrm>
          <a:prstGeom prst="rect">
            <a:avLst/>
          </a:prstGeom>
          <a:noFill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3428992" cy="6429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Скорость</a:t>
            </a:r>
            <a:endParaRPr lang="ru-RU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929066"/>
            <a:ext cx="1581150" cy="1114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428868"/>
            <a:ext cx="6072198" cy="4429132"/>
          </a:xfrm>
        </p:spPr>
        <p:txBody>
          <a:bodyPr>
            <a:normAutofit/>
          </a:bodyPr>
          <a:lstStyle/>
          <a:p>
            <a:r>
              <a:rPr lang="ru-RU" dirty="0" smtClean="0"/>
              <a:t>При </a:t>
            </a:r>
            <a:r>
              <a:rPr lang="ru-RU" b="1" dirty="0" smtClean="0"/>
              <a:t>равномерном</a:t>
            </a:r>
            <a:r>
              <a:rPr lang="ru-RU" dirty="0" smtClean="0"/>
              <a:t> движении тела по окружности величины </a:t>
            </a:r>
            <a:r>
              <a:rPr lang="ru-RU" b="1" i="1" dirty="0" err="1" smtClean="0">
                <a:solidFill>
                  <a:srgbClr val="FF0000"/>
                </a:solidFill>
              </a:rPr>
              <a:t>υ</a:t>
            </a:r>
            <a:r>
              <a:rPr lang="ru-RU" dirty="0" err="1" smtClean="0"/>
              <a:t> </a:t>
            </a:r>
            <a:r>
              <a:rPr lang="ru-RU" dirty="0" smtClean="0"/>
              <a:t>и </a:t>
            </a:r>
            <a:r>
              <a:rPr lang="ru-RU" b="1" i="1" dirty="0" err="1" smtClean="0">
                <a:solidFill>
                  <a:srgbClr val="FF0000"/>
                </a:solidFill>
              </a:rPr>
              <a:t>ω</a:t>
            </a:r>
            <a:r>
              <a:rPr lang="ru-RU" dirty="0" err="1" smtClean="0"/>
              <a:t> </a:t>
            </a:r>
            <a:r>
              <a:rPr lang="ru-RU" dirty="0" smtClean="0"/>
              <a:t>остаются </a:t>
            </a:r>
            <a:r>
              <a:rPr lang="ru-RU" b="1" dirty="0" smtClean="0">
                <a:solidFill>
                  <a:srgbClr val="C00000"/>
                </a:solidFill>
              </a:rPr>
              <a:t>неизменными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 этом случае при движении </a:t>
            </a:r>
            <a:r>
              <a:rPr lang="ru-RU" b="1" dirty="0" smtClean="0">
                <a:solidFill>
                  <a:srgbClr val="C00000"/>
                </a:solidFill>
              </a:rPr>
              <a:t>изменяется</a:t>
            </a:r>
            <a:r>
              <a:rPr lang="ru-RU" dirty="0" smtClean="0"/>
              <a:t> только </a:t>
            </a:r>
            <a:r>
              <a:rPr lang="ru-RU" b="1" dirty="0" smtClean="0">
                <a:solidFill>
                  <a:srgbClr val="FF0000"/>
                </a:solidFill>
              </a:rPr>
              <a:t>направление вектора.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Равномерное движение тела по окружности</a:t>
            </a:r>
            <a:r>
              <a:rPr lang="ru-RU" dirty="0" smtClean="0"/>
              <a:t> является движением с </a:t>
            </a:r>
            <a:r>
              <a:rPr lang="ru-RU" b="1" dirty="0" smtClean="0">
                <a:solidFill>
                  <a:srgbClr val="FF0000"/>
                </a:solidFill>
              </a:rPr>
              <a:t>ускорением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5602" name="Picture 2" descr="http://ido.rudn.ru/nfpk/fizika/kinematika/course_files/_4.1/13l-i1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14290"/>
            <a:ext cx="2984119" cy="3143272"/>
          </a:xfrm>
          <a:prstGeom prst="rect">
            <a:avLst/>
          </a:prstGeom>
          <a:noFill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571876"/>
            <a:ext cx="2986084" cy="3067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ирог 8"/>
          <p:cNvSpPr/>
          <p:nvPr/>
        </p:nvSpPr>
        <p:spPr>
          <a:xfrm rot="20866808">
            <a:off x="6235921" y="3782283"/>
            <a:ext cx="2376559" cy="2349651"/>
          </a:xfrm>
          <a:prstGeom prst="pie">
            <a:avLst>
              <a:gd name="adj1" fmla="val 11577844"/>
              <a:gd name="adj2" fmla="val 16929725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i="1" dirty="0" smtClean="0">
                <a:solidFill>
                  <a:srgbClr val="FF0000"/>
                </a:solidFill>
              </a:rPr>
              <a:t>Δφ</a:t>
            </a:r>
            <a:endParaRPr lang="ru-RU" dirty="0" smtClean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0"/>
            <a:ext cx="1123950" cy="1028700"/>
          </a:xfrm>
          <a:prstGeom prst="rect">
            <a:avLst/>
          </a:prstGeom>
          <a:noFill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1485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0" y="1071546"/>
            <a:ext cx="6000760" cy="1214446"/>
          </a:xfrm>
          <a:prstGeom prst="wedgeRectCallout">
            <a:avLst>
              <a:gd name="adj1" fmla="val -1410"/>
              <a:gd name="adj2" fmla="val -8381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Линейная и угловая скорости связаны соотношением: </a:t>
            </a:r>
            <a:r>
              <a:rPr lang="el-GR" sz="4000" b="1" i="1" dirty="0" smtClean="0">
                <a:solidFill>
                  <a:srgbClr val="FF0000"/>
                </a:solidFill>
              </a:rPr>
              <a:t>υ = ω</a:t>
            </a:r>
            <a:r>
              <a:rPr lang="en-US" sz="4000" b="1" i="1" dirty="0" smtClean="0">
                <a:solidFill>
                  <a:srgbClr val="FF0000"/>
                </a:solidFill>
              </a:rPr>
              <a:t>R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3428992" cy="6429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Скорость</a:t>
            </a:r>
            <a:endParaRPr lang="ru-RU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0"/>
            <a:ext cx="1581150" cy="1114425"/>
          </a:xfrm>
          <a:prstGeom prst="rect">
            <a:avLst/>
          </a:prstGeom>
          <a:noFill/>
        </p:spPr>
      </p:pic>
      <p:cxnSp>
        <p:nvCxnSpPr>
          <p:cNvPr id="16" name="Прямая со стрелкой 15"/>
          <p:cNvCxnSpPr/>
          <p:nvPr/>
        </p:nvCxnSpPr>
        <p:spPr>
          <a:xfrm flipV="1">
            <a:off x="8215338" y="2571744"/>
            <a:ext cx="571504" cy="42862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8608231" y="1964537"/>
            <a:ext cx="642942" cy="4285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8573322" y="1356504"/>
            <a:ext cx="71438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V="1">
            <a:off x="8143900" y="285728"/>
            <a:ext cx="500066" cy="50006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7143768" y="142853"/>
            <a:ext cx="723904" cy="18338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6143636" y="357166"/>
            <a:ext cx="795342" cy="34766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5898365" y="745313"/>
            <a:ext cx="571504" cy="50959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5617375" y="2026435"/>
            <a:ext cx="776294" cy="95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785794"/>
            <a:ext cx="4929190" cy="607220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направлено</a:t>
            </a:r>
            <a:r>
              <a:rPr lang="ru-RU" dirty="0" smtClean="0"/>
              <a:t> по радиусу </a:t>
            </a:r>
            <a:r>
              <a:rPr lang="ru-RU" b="1" dirty="0" smtClean="0">
                <a:solidFill>
                  <a:srgbClr val="FF0000"/>
                </a:solidFill>
              </a:rPr>
              <a:t>к центру окружности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его называют </a:t>
            </a:r>
            <a:r>
              <a:rPr lang="ru-RU" b="1" dirty="0" smtClean="0">
                <a:solidFill>
                  <a:srgbClr val="FF0000"/>
                </a:solidFill>
              </a:rPr>
              <a:t>нормальным</a:t>
            </a:r>
            <a:r>
              <a:rPr lang="ru-RU" dirty="0" smtClean="0"/>
              <a:t> или </a:t>
            </a:r>
            <a:r>
              <a:rPr lang="ru-RU" b="1" dirty="0" smtClean="0">
                <a:solidFill>
                  <a:srgbClr val="FF0000"/>
                </a:solidFill>
              </a:rPr>
              <a:t>центростремительным</a:t>
            </a:r>
            <a:r>
              <a:rPr lang="ru-RU" dirty="0" smtClean="0"/>
              <a:t> ускорением.</a:t>
            </a:r>
          </a:p>
          <a:p>
            <a:r>
              <a:rPr lang="ru-RU" dirty="0" smtClean="0"/>
              <a:t>Модуль центростремительного ускорения связан с линейной </a:t>
            </a:r>
            <a:r>
              <a:rPr lang="ru-RU" b="1" i="1" dirty="0" err="1" smtClean="0">
                <a:solidFill>
                  <a:srgbClr val="FF0000"/>
                </a:solidFill>
              </a:rPr>
              <a:t>v</a:t>
            </a:r>
            <a:r>
              <a:rPr lang="ru-RU" dirty="0" smtClean="0"/>
              <a:t> и угловой </a:t>
            </a:r>
            <a:r>
              <a:rPr lang="el-GR" b="1" i="1" dirty="0" smtClean="0">
                <a:solidFill>
                  <a:srgbClr val="FF0000"/>
                </a:solidFill>
              </a:rPr>
              <a:t>ω</a:t>
            </a:r>
            <a:r>
              <a:rPr lang="ru-RU" dirty="0" smtClean="0"/>
              <a:t> скоростями соотношениями: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4143372" cy="928670"/>
          </a:xfrm>
        </p:spPr>
        <p:txBody>
          <a:bodyPr/>
          <a:lstStyle/>
          <a:p>
            <a:r>
              <a:rPr lang="ru-RU" dirty="0" smtClean="0"/>
              <a:t>Ускорение</a:t>
            </a:r>
            <a:endParaRPr lang="ru-RU" dirty="0"/>
          </a:p>
        </p:txBody>
      </p:sp>
      <p:pic>
        <p:nvPicPr>
          <p:cNvPr id="29699" name="Picture 3" descr="D:\Ирина\ГИА\Физика\Подготовка к ГИА\1.7. Движение по окружности\Центростреительное ускорен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4200529" cy="4346733"/>
          </a:xfrm>
          <a:prstGeom prst="rect">
            <a:avLst/>
          </a:prstGeom>
          <a:noFill/>
        </p:spPr>
      </p:pic>
      <p:pic>
        <p:nvPicPr>
          <p:cNvPr id="29698" name="Picture 2" descr="http://school-internat16.ru/dostig/2005/vikin/img/dv.okr/0.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0"/>
            <a:ext cx="2816692" cy="1000132"/>
          </a:xfrm>
          <a:prstGeom prst="rect">
            <a:avLst/>
          </a:prstGeom>
          <a:noFill/>
        </p:spPr>
      </p:pic>
      <p:cxnSp>
        <p:nvCxnSpPr>
          <p:cNvPr id="7" name="Прямая со стрелкой 6"/>
          <p:cNvCxnSpPr/>
          <p:nvPr/>
        </p:nvCxnSpPr>
        <p:spPr>
          <a:xfrm rot="5400000">
            <a:off x="1928794" y="2143116"/>
            <a:ext cx="928694" cy="7143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1107257" y="2035959"/>
            <a:ext cx="928694" cy="42862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701" name="Picture 5" descr="http://school-internat16.ru/dostig/2005/vikin/img/dv.okr/0.3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5214950"/>
            <a:ext cx="2071702" cy="1035851"/>
          </a:xfrm>
          <a:prstGeom prst="rect">
            <a:avLst/>
          </a:prstGeom>
          <a:noFill/>
        </p:spPr>
      </p:pic>
      <p:pic>
        <p:nvPicPr>
          <p:cNvPr id="29703" name="Picture 7" descr="http://class-fizika.narod.ru/9_class/16/UCM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857231"/>
            <a:ext cx="4857752" cy="50477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93477E-6 L -0.57796 0.5632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00" y="2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3951E-7 L -0.63872 0.0735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00" y="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ru-RU" dirty="0" smtClean="0"/>
              <a:t>Период и частота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642918"/>
            <a:ext cx="5000660" cy="6215082"/>
          </a:xfrm>
        </p:spPr>
        <p:txBody>
          <a:bodyPr/>
          <a:lstStyle/>
          <a:p>
            <a:r>
              <a:rPr lang="ru-RU" b="1" dirty="0" smtClean="0"/>
              <a:t>Время</a:t>
            </a:r>
            <a:r>
              <a:rPr lang="ru-RU" dirty="0" smtClean="0"/>
              <a:t>, за которое совершается </a:t>
            </a:r>
            <a:r>
              <a:rPr lang="ru-RU" b="1" dirty="0" smtClean="0"/>
              <a:t>один оборот</a:t>
            </a:r>
            <a:r>
              <a:rPr lang="ru-RU" dirty="0" smtClean="0"/>
              <a:t>, называется </a:t>
            </a:r>
            <a:r>
              <a:rPr lang="ru-RU" b="1" dirty="0" smtClean="0">
                <a:solidFill>
                  <a:srgbClr val="FF0000"/>
                </a:solidFill>
              </a:rPr>
              <a:t>периодом</a:t>
            </a:r>
            <a:r>
              <a:rPr lang="ru-RU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T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Единица измерения периода - </a:t>
            </a:r>
            <a:r>
              <a:rPr lang="ru-RU" b="1" dirty="0" smtClean="0">
                <a:solidFill>
                  <a:srgbClr val="FF0000"/>
                </a:solidFill>
              </a:rPr>
              <a:t>секунда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Частота вращения </a:t>
            </a:r>
            <a:r>
              <a:rPr lang="en-US" b="1" i="1" dirty="0" smtClean="0">
                <a:solidFill>
                  <a:srgbClr val="FF0000"/>
                </a:solidFill>
              </a:rPr>
              <a:t>n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b="1" dirty="0" smtClean="0"/>
              <a:t>число</a:t>
            </a:r>
            <a:r>
              <a:rPr lang="ru-RU" dirty="0" smtClean="0"/>
              <a:t> полных </a:t>
            </a:r>
            <a:r>
              <a:rPr lang="ru-RU" b="1" dirty="0" smtClean="0"/>
              <a:t>оборотов</a:t>
            </a:r>
            <a:r>
              <a:rPr lang="ru-RU" dirty="0" smtClean="0"/>
              <a:t> в </a:t>
            </a:r>
            <a:r>
              <a:rPr lang="ru-RU" b="1" dirty="0" smtClean="0"/>
              <a:t>единицу времени</a:t>
            </a:r>
          </a:p>
          <a:p>
            <a:r>
              <a:rPr lang="ru-RU" dirty="0" smtClean="0"/>
              <a:t>Единица измерения частоты-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[</a:t>
            </a:r>
            <a:r>
              <a:rPr lang="el-GR" b="1" i="1" dirty="0" smtClean="0">
                <a:solidFill>
                  <a:srgbClr val="FF0000"/>
                </a:solidFill>
              </a:rPr>
              <a:t>ν</a:t>
            </a:r>
            <a:r>
              <a:rPr lang="en-US" b="1" i="1" dirty="0" smtClean="0">
                <a:solidFill>
                  <a:srgbClr val="FF0000"/>
                </a:solidFill>
              </a:rPr>
              <a:t>] = </a:t>
            </a:r>
            <a:r>
              <a:rPr lang="ru-RU" b="1" i="1" dirty="0" smtClean="0">
                <a:solidFill>
                  <a:srgbClr val="FF0000"/>
                </a:solidFill>
              </a:rPr>
              <a:t>с</a:t>
            </a:r>
            <a:r>
              <a:rPr lang="ru-RU" b="1" i="1" baseline="30000" dirty="0" smtClean="0">
                <a:solidFill>
                  <a:srgbClr val="FF0000"/>
                </a:solidFill>
              </a:rPr>
              <a:t>-1</a:t>
            </a:r>
            <a:r>
              <a:rPr lang="ru-RU" b="1" i="1" dirty="0" smtClean="0">
                <a:solidFill>
                  <a:srgbClr val="FF0000"/>
                </a:solidFill>
              </a:rPr>
              <a:t> = Гц.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pic>
        <p:nvPicPr>
          <p:cNvPr id="30722" name="Picture 2" descr="http://smayli.ru/data/smiles/chasa-30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571480"/>
            <a:ext cx="1500198" cy="1500198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5857884" y="2428868"/>
            <a:ext cx="3000364" cy="3071834"/>
          </a:xfrm>
          <a:prstGeom prst="ellipse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215206" y="2285992"/>
            <a:ext cx="214314" cy="2143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ьная выноска 8"/>
          <p:cNvSpPr/>
          <p:nvPr/>
        </p:nvSpPr>
        <p:spPr>
          <a:xfrm>
            <a:off x="7215206" y="571480"/>
            <a:ext cx="1571636" cy="1500198"/>
          </a:xfrm>
          <a:prstGeom prst="wedgeEllipseCallou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600" b="1" i="1" dirty="0" smtClean="0">
                <a:solidFill>
                  <a:srgbClr val="FF0000"/>
                </a:solidFill>
              </a:rPr>
              <a:t>Δ</a:t>
            </a:r>
            <a:r>
              <a:rPr lang="en-US" sz="6600" b="1" i="1" dirty="0" smtClean="0">
                <a:solidFill>
                  <a:srgbClr val="FF0000"/>
                </a:solidFill>
              </a:rPr>
              <a:t>t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3214686"/>
            <a:ext cx="2676525" cy="1114425"/>
          </a:xfrm>
          <a:prstGeom prst="rect">
            <a:avLst/>
          </a:prstGeom>
          <a:noFill/>
        </p:spPr>
      </p:pic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1000108"/>
            <a:ext cx="2084019" cy="1285884"/>
          </a:xfrm>
          <a:prstGeom prst="rect">
            <a:avLst/>
          </a:prstGeom>
          <a:noFill/>
        </p:spPr>
      </p:pic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 autoUpdateAnimBg="0"/>
      <p:bldP spid="7" grpId="0" animBg="1" autoUpdateAnimBg="0"/>
      <p:bldP spid="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Связь периода и частоты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4786314" cy="442915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dirty="0" smtClean="0"/>
              <a:t>С </a:t>
            </a:r>
            <a:r>
              <a:rPr lang="ru-RU" b="1" dirty="0" smtClean="0">
                <a:solidFill>
                  <a:srgbClr val="FF0000"/>
                </a:solidFill>
              </a:rPr>
              <a:t>линейной скоростью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С </a:t>
            </a:r>
            <a:r>
              <a:rPr lang="ru-RU" b="1" dirty="0" smtClean="0">
                <a:solidFill>
                  <a:srgbClr val="FF0000"/>
                </a:solidFill>
              </a:rPr>
              <a:t>угловой скоростью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С </a:t>
            </a:r>
            <a:r>
              <a:rPr lang="ru-RU" b="1" dirty="0" smtClean="0">
                <a:solidFill>
                  <a:srgbClr val="FF0000"/>
                </a:solidFill>
              </a:rPr>
              <a:t>центростремительным ускорением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1000108"/>
            <a:ext cx="3543300" cy="1104900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2428868"/>
            <a:ext cx="3028950" cy="1104900"/>
          </a:xfrm>
          <a:prstGeom prst="rect">
            <a:avLst/>
          </a:prstGeom>
          <a:noFill/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4500570"/>
            <a:ext cx="4171950" cy="1190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271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Тема Office</vt:lpstr>
      <vt:lpstr>Движение по окружности </vt:lpstr>
      <vt:lpstr>Случай криволинейного движения</vt:lpstr>
      <vt:lpstr>Кинематические характеристики</vt:lpstr>
      <vt:lpstr>Перемещение </vt:lpstr>
      <vt:lpstr>Скорость</vt:lpstr>
      <vt:lpstr>Скорость</vt:lpstr>
      <vt:lpstr>Ускорение</vt:lpstr>
      <vt:lpstr>Период и частота</vt:lpstr>
      <vt:lpstr>Связь периода и частоты </vt:lpstr>
      <vt:lpstr>Итоги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Механическое движение. Траектория, путь, перемещение Подготовка к ГИА</dc:title>
  <dc:creator>Asus</dc:creator>
  <cp:lastModifiedBy>Asus</cp:lastModifiedBy>
  <cp:revision>60</cp:revision>
  <dcterms:modified xsi:type="dcterms:W3CDTF">2020-11-18T16:23:31Z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286774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